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wmf" ContentType="image/x-wmf"/>
  <Default Extension="jpeg" ContentType="image/jpeg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notesMasterIdLst>
    <p:notesMasterId r:id="rId47"/>
  </p:notesMasterIdLst>
  <p:sldIdLst>
    <p:sldId id="256" r:id="rId2"/>
    <p:sldId id="355" r:id="rId3"/>
    <p:sldId id="350" r:id="rId4"/>
    <p:sldId id="387" r:id="rId5"/>
    <p:sldId id="388" r:id="rId6"/>
    <p:sldId id="349" r:id="rId7"/>
    <p:sldId id="259" r:id="rId8"/>
    <p:sldId id="386" r:id="rId9"/>
    <p:sldId id="377" r:id="rId10"/>
    <p:sldId id="379" r:id="rId11"/>
    <p:sldId id="380" r:id="rId12"/>
    <p:sldId id="332" r:id="rId13"/>
    <p:sldId id="337" r:id="rId14"/>
    <p:sldId id="260" r:id="rId15"/>
    <p:sldId id="301" r:id="rId16"/>
    <p:sldId id="335" r:id="rId17"/>
    <p:sldId id="339" r:id="rId18"/>
    <p:sldId id="354" r:id="rId19"/>
    <p:sldId id="348" r:id="rId20"/>
    <p:sldId id="268" r:id="rId21"/>
    <p:sldId id="331" r:id="rId22"/>
    <p:sldId id="278" r:id="rId23"/>
    <p:sldId id="357" r:id="rId24"/>
    <p:sldId id="358" r:id="rId25"/>
    <p:sldId id="360" r:id="rId26"/>
    <p:sldId id="361" r:id="rId27"/>
    <p:sldId id="362" r:id="rId28"/>
    <p:sldId id="363" r:id="rId29"/>
    <p:sldId id="364" r:id="rId30"/>
    <p:sldId id="365" r:id="rId31"/>
    <p:sldId id="384" r:id="rId32"/>
    <p:sldId id="385" r:id="rId33"/>
    <p:sldId id="366" r:id="rId34"/>
    <p:sldId id="367" r:id="rId35"/>
    <p:sldId id="368" r:id="rId36"/>
    <p:sldId id="369" r:id="rId37"/>
    <p:sldId id="370" r:id="rId38"/>
    <p:sldId id="371" r:id="rId39"/>
    <p:sldId id="333" r:id="rId40"/>
    <p:sldId id="382" r:id="rId41"/>
    <p:sldId id="383" r:id="rId42"/>
    <p:sldId id="389" r:id="rId43"/>
    <p:sldId id="376" r:id="rId44"/>
    <p:sldId id="381" r:id="rId45"/>
    <p:sldId id="314" r:id="rId46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663300"/>
    <a:srgbClr val="FF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Estilo Médio 2 - Ênfas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93296810-A885-4BE3-A3E7-6D5BEEA58F35}" styleName="Estilo Médio 2 - Ênfase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Estilo Médio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638B1855-1B75-4FBE-930C-398BA8C253C6}" styleName="Estilo com Tema 2 - Ênfase 6">
    <a:tblBg>
      <a:fillRef idx="3">
        <a:schemeClr val="accent6"/>
      </a:fillRef>
      <a:effectRef idx="3">
        <a:schemeClr val="accent6"/>
      </a:effectRef>
    </a:tblBg>
    <a:wholeTbl>
      <a:tcTxStyle>
        <a:fontRef idx="minor">
          <a:scrgbClr r="0" g="0" b="0"/>
        </a:fontRef>
        <a:schemeClr val="lt1"/>
      </a:tcTxStyle>
      <a:tcStyle>
        <a:tcBdr>
          <a:left>
            <a:lnRef idx="1">
              <a:schemeClr val="accent6">
                <a:tint val="50000"/>
              </a:schemeClr>
            </a:lnRef>
          </a:left>
          <a:right>
            <a:lnRef idx="1">
              <a:schemeClr val="accent6">
                <a:tint val="50000"/>
              </a:schemeClr>
            </a:lnRef>
          </a:right>
          <a:top>
            <a:lnRef idx="1">
              <a:schemeClr val="accent6">
                <a:tint val="50000"/>
              </a:schemeClr>
            </a:lnRef>
          </a:top>
          <a:bottom>
            <a:lnRef idx="1">
              <a:schemeClr val="accent6">
                <a:tint val="50000"/>
              </a:schemeClr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lt1">
              <a:alpha val="20000"/>
            </a:schemeClr>
          </a:solidFill>
        </a:fill>
      </a:tcStyle>
    </a:band1H>
    <a:band1V>
      <a:tcStyle>
        <a:tcBdr/>
        <a:fill>
          <a:solidFill>
            <a:schemeClr val="lt1">
              <a:alpha val="20000"/>
            </a:schemeClr>
          </a:solidFill>
        </a:fill>
      </a:tcStyle>
    </a:band1V>
    <a:lastCol>
      <a:tcTxStyle b="on"/>
      <a:tcStyle>
        <a:tcBdr>
          <a:left>
            <a:lnRef idx="2">
              <a:schemeClr val="lt1"/>
            </a:lnRef>
          </a:left>
        </a:tcBdr>
      </a:tcStyle>
    </a:lastCol>
    <a:firstCol>
      <a:tcTxStyle b="on"/>
      <a:tcStyle>
        <a:tcBdr>
          <a:right>
            <a:lnRef idx="2">
              <a:schemeClr val="lt1"/>
            </a:lnRef>
          </a:right>
        </a:tcBdr>
      </a:tcStyle>
    </a:firstCol>
    <a:lastRow>
      <a:tcTxStyle b="on"/>
      <a:tcStyle>
        <a:tcBdr>
          <a:top>
            <a:lnRef idx="2">
              <a:schemeClr val="lt1"/>
            </a:lnRef>
          </a:top>
        </a:tcBdr>
        <a:fill>
          <a:noFill/>
        </a:fill>
      </a:tcStyle>
    </a:lastRow>
    <a:seCell>
      <a:tcStyle>
        <a:tcBdr>
          <a:left>
            <a:ln>
              <a:noFill/>
            </a:ln>
          </a:left>
          <a:top>
            <a:ln>
              <a:noFill/>
            </a:ln>
          </a:top>
        </a:tcBdr>
      </a:tcStyle>
    </a:seCell>
    <a:swCell>
      <a:tcStyle>
        <a:tcBdr>
          <a:right>
            <a:ln>
              <a:noFill/>
            </a:ln>
          </a:right>
          <a:top>
            <a:ln>
              <a:noFill/>
            </a:ln>
          </a:top>
        </a:tcBdr>
      </a:tcStyle>
    </a:swCell>
    <a:firstRow>
      <a:tcTxStyle b="on"/>
      <a:tcStyle>
        <a:tcBdr>
          <a:bottom>
            <a:lnRef idx="3">
              <a:schemeClr val="lt1"/>
            </a:lnRef>
          </a:bottom>
        </a:tcBdr>
        <a:fill>
          <a:noFill/>
        </a:fill>
      </a:tcStyle>
    </a:firstRow>
    <a:neCell>
      <a:tcStyle>
        <a:tcBdr>
          <a:bottom>
            <a:ln>
              <a:noFill/>
            </a:ln>
          </a:bottom>
        </a:tcBdr>
      </a:tcStyle>
    </a:neCell>
  </a:tblStyle>
  <a:tblStyle styleId="{912C8C85-51F0-491E-9774-3900AFEF0FD7}" styleName="Estilo Claro 2 - Ênfase 6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6"/>
            </a:lnRef>
          </a:top>
          <a:bottom>
            <a:lnRef idx="1">
              <a:schemeClr val="accent6"/>
            </a:lnRef>
          </a:bottom>
        </a:tcBdr>
      </a:tcStyle>
    </a:band1H>
    <a:band1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1V>
    <a:band2V>
      <a:tcStyle>
        <a:tcBdr>
          <a:left>
            <a:lnRef idx="1">
              <a:schemeClr val="accent6"/>
            </a:lnRef>
          </a:left>
          <a:right>
            <a:lnRef idx="1">
              <a:schemeClr val="accent6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6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6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20"/>
    <p:restoredTop sz="72954" autoAdjust="0"/>
  </p:normalViewPr>
  <p:slideViewPr>
    <p:cSldViewPr>
      <p:cViewPr varScale="1">
        <p:scale>
          <a:sx n="74" d="100"/>
          <a:sy n="74" d="100"/>
        </p:scale>
        <p:origin x="-390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notesMaster" Target="notesMasters/notesMaster1.xml"/><Relationship Id="rId50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presProps" Target="presProps.xml"/><Relationship Id="rId8" Type="http://schemas.openxmlformats.org/officeDocument/2006/relationships/slide" Target="slides/slide7.xml"/><Relationship Id="rId51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1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2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2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3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3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0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41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5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6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7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8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drawings/_rels/vmlDrawing9.vml.rels><?xml version="1.0" encoding="UTF-8" standalone="yes"?>
<Relationships xmlns="http://schemas.openxmlformats.org/package/2006/relationships"><Relationship Id="rId1" Type="http://schemas.openxmlformats.org/officeDocument/2006/relationships/image" Target="../media/image1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0864B0BD-A8CB-4948-8EB8-B496A53B17B1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pt-BR" noProof="0" smtClean="0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noProof="0" smtClean="0"/>
              <a:t>Clique para editar os estilos do texto mestre</a:t>
            </a:r>
          </a:p>
          <a:p>
            <a:pPr lvl="1"/>
            <a:r>
              <a:rPr lang="pt-BR" noProof="0" smtClean="0"/>
              <a:t>Segundo nível</a:t>
            </a:r>
          </a:p>
          <a:p>
            <a:pPr lvl="2"/>
            <a:r>
              <a:rPr lang="pt-BR" noProof="0" smtClean="0"/>
              <a:t>Terceiro nível</a:t>
            </a:r>
          </a:p>
          <a:p>
            <a:pPr lvl="3"/>
            <a:r>
              <a:rPr lang="pt-BR" noProof="0" smtClean="0"/>
              <a:t>Quarto nível</a:t>
            </a:r>
          </a:p>
          <a:p>
            <a:pPr lvl="4"/>
            <a:r>
              <a:rPr lang="pt-BR" noProof="0" smtClean="0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>
                <a:latin typeface="Arial" charset="0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>
                <a:latin typeface="Arial" charset="0"/>
              </a:defRPr>
            </a:lvl1pPr>
          </a:lstStyle>
          <a:p>
            <a:pPr>
              <a:defRPr/>
            </a:pPr>
            <a:fld id="{DB14A95F-D289-4031-BA34-245FF07F39BC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76061254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4A95F-D289-4031-BA34-245FF07F39BC}" type="slidenum">
              <a:rPr lang="pt-BR" smtClean="0"/>
              <a:pPr>
                <a:defRPr/>
              </a:pPr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6841148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4A95F-D289-4031-BA34-245FF07F39BC}" type="slidenum">
              <a:rPr lang="pt-BR" smtClean="0"/>
              <a:pPr>
                <a:defRPr/>
              </a:pPr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48518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28CF94-1C54-46DC-B842-540E713D3901}" type="slidenum">
              <a:rPr lang="pt-BR" smtClean="0"/>
              <a:pPr eaLnBrk="1" hangingPunct="1"/>
              <a:t>3</a:t>
            </a:fld>
            <a:endParaRPr lang="pt-BR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E028CF94-1C54-46DC-B842-540E713D3901}" type="slidenum">
              <a:rPr lang="pt-BR" smtClean="0"/>
              <a:pPr eaLnBrk="1" hangingPunct="1"/>
              <a:t>4</a:t>
            </a:fld>
            <a:endParaRPr lang="pt-BR" smtClean="0"/>
          </a:p>
        </p:txBody>
      </p:sp>
      <p:sp>
        <p:nvSpPr>
          <p:cNvPr id="37891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7892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pt-BR" smtClean="0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4A95F-D289-4031-BA34-245FF07F39BC}" type="slidenum">
              <a:rPr lang="pt-BR" smtClean="0"/>
              <a:pPr>
                <a:defRPr/>
              </a:pPr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7248518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B14A95F-D289-4031-BA34-245FF07F39BC}" type="slidenum">
              <a:rPr lang="pt-BR" smtClean="0"/>
              <a:pPr>
                <a:defRPr/>
              </a:pPr>
              <a:t>16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0194134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Espaço Reservado para Imagem de Slide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5539" name="Espaço Reservado para Anotações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pt-BR" altLang="pt-BR" smtClean="0"/>
          </a:p>
        </p:txBody>
      </p:sp>
      <p:sp>
        <p:nvSpPr>
          <p:cNvPr id="65540" name="Espaço Reservado para Número de Slide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FA1F4311-DC88-43F3-A687-58D86F6415BE}" type="slidenum">
              <a:rPr lang="pt-BR" altLang="pt-BR" smtClean="0"/>
              <a:pPr eaLnBrk="1" hangingPunct="1"/>
              <a:t>28</a:t>
            </a:fld>
            <a:endParaRPr lang="pt-BR" altLang="pt-B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Ctr="0" compatLnSpc="1">
            <a:prstTxWarp prst="textNoShape">
              <a:avLst/>
            </a:prstTxWarp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fld id="{8A589F92-879A-48E3-8089-D022D2FEB73B}" type="slidenum">
              <a:rPr lang="pt-BR" altLang="pt-BR" smtClean="0"/>
              <a:pPr eaLnBrk="1" hangingPunct="1"/>
              <a:t>45</a:t>
            </a:fld>
            <a:endParaRPr lang="pt-BR" altLang="pt-BR" smtClean="0"/>
          </a:p>
        </p:txBody>
      </p:sp>
      <p:sp>
        <p:nvSpPr>
          <p:cNvPr id="64515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64516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algn="just" eaLnBrk="1" hangingPunct="1">
              <a:spcBef>
                <a:spcPct val="0"/>
              </a:spcBef>
            </a:pPr>
            <a:r>
              <a:rPr lang="pt-BR" altLang="pt-BR" sz="16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O que é comunidade? Conjunto de seres vivos inter-relacionados que habita um mesmo lugar. </a:t>
            </a:r>
            <a:r>
              <a:rPr lang="pt-BR" altLang="pt-BR" sz="1600" b="1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Def. povo:</a:t>
            </a:r>
            <a:r>
              <a:rPr lang="pt-BR" altLang="pt-BR" sz="16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 Povo refere-se a um grupo de seres humanos unidos por um fator comum, tal como a nacionalidade, cor da pele, religião, país etc., mas necessariamente não habita um mesmo lugar.</a:t>
            </a:r>
            <a:endParaRPr lang="pt-BR" altLang="pt-BR" sz="1600" b="1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 eaLnBrk="1" hangingPunct="1">
              <a:spcBef>
                <a:spcPct val="0"/>
              </a:spcBef>
            </a:pPr>
            <a:r>
              <a:rPr lang="pt-BR" altLang="pt-BR" sz="16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Eu não sou da comunidade de vocês, mas nós somos povo de Deus. Povo de Deus que serve a um Senhor que decidiu viver em comunidade, habitar no meio de seu povo, porque quer se relacionar. </a:t>
            </a:r>
            <a:endParaRPr lang="pt-BR" altLang="pt-BR" sz="1600" b="1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algn="just" eaLnBrk="1" hangingPunct="1">
              <a:spcBef>
                <a:spcPct val="0"/>
              </a:spcBef>
            </a:pPr>
            <a:r>
              <a:rPr lang="pt-BR" altLang="pt-BR" sz="1600" smtClean="0">
                <a:solidFill>
                  <a:srgbClr val="000000"/>
                </a:solidFill>
                <a:latin typeface="Arial Unicode MS" pitchFamily="34" charset="-128"/>
                <a:ea typeface="Arial Unicode MS" pitchFamily="34" charset="-128"/>
                <a:cs typeface="Arial Unicode MS" pitchFamily="34" charset="-128"/>
              </a:rPr>
              <a:t>Relacionamento implica em escutar e Deus chama o seu povo a escutar o seu ensino. Inclinar os ouvidos como se estivesse sentando no seu colo para ouvir a batida do seu coração. Sentar no seu colo para ouvir suas histórias e nelas sentir prazer. Por isso ele diz no Salmo 78.1-8</a:t>
            </a:r>
            <a:endParaRPr lang="pt-BR" altLang="pt-BR" sz="1600" b="1" smtClean="0">
              <a:solidFill>
                <a:srgbClr val="000000"/>
              </a:solidFill>
              <a:latin typeface="Arial Unicode MS" pitchFamily="34" charset="-128"/>
              <a:ea typeface="Arial Unicode MS" pitchFamily="34" charset="-128"/>
              <a:cs typeface="Arial Unicode MS" pitchFamily="34" charset="-128"/>
            </a:endParaRPr>
          </a:p>
          <a:p>
            <a:pPr eaLnBrk="1" hangingPunct="1">
              <a:spcBef>
                <a:spcPct val="0"/>
              </a:spcBef>
            </a:pPr>
            <a:endParaRPr lang="pt-BR" altLang="pt-BR" sz="1600" smtClean="0">
              <a:solidFill>
                <a:srgbClr val="000000"/>
              </a:solidFill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 smtClean="0"/>
              <a:t>Clique para editar o estilo do subtítulo mestre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36463D-0E49-4BCF-B269-4F5460E9D75E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58075BC-E6A7-4C3A-9DF0-EFA9129E09F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6859237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65E7FF-22D3-48C6-B423-48A6DE5FCECD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4F4A753-3DC5-46CD-9EDF-1F00EDCA285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71667777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C1017B-DB00-4735-BA9E-F1BE035DE7E7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2325D3-3F90-48E0-990F-35B13081DE42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847661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A7465D-5BB4-4E7C-9FAE-E425D54C41C4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117133B-3AE7-40AE-960D-6070E0B3518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3347674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DBBA715-C581-4883-BD23-911DEF31E787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E2720A-B1CF-44CE-AFB4-20A2B62507E4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23916639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85DD548-244C-4A80-945C-28635DB310C7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E205BE-0691-4FFC-B115-CA4E0F2F2309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11174633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4" name="Espaço Reservado para Conteúd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5" name="Espaço Reservado para Tex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6" name="Espaço Reservado para Conteúd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7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83C131-F4D2-450D-9828-EDC515051C72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8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9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2F8423B-B926-4930-AD1C-9406923C6A07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704265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86977F6-80E4-483A-A40A-EC8C4BCB4F46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4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5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3D2A3E0-A23C-41FE-8911-D0F0E244CC86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6305462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F2CAB6-B93D-44B4-B826-67D7FE61D03E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3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4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2DFDF6-E47D-4F44-90B5-8DE43EF8AC60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49381551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  <a:p>
            <a:pPr lvl="1"/>
            <a:r>
              <a:rPr lang="pt-BR" smtClean="0"/>
              <a:t>Segundo nível</a:t>
            </a:r>
          </a:p>
          <a:p>
            <a:pPr lvl="2"/>
            <a:r>
              <a:rPr lang="pt-BR" smtClean="0"/>
              <a:t>Terceiro nível</a:t>
            </a:r>
          </a:p>
          <a:p>
            <a:pPr lvl="3"/>
            <a:r>
              <a:rPr lang="pt-BR" smtClean="0"/>
              <a:t>Quarto nível</a:t>
            </a:r>
          </a:p>
          <a:p>
            <a:pPr lvl="4"/>
            <a:r>
              <a:rPr lang="pt-BR" smtClean="0"/>
              <a:t>Quinto nível</a:t>
            </a:r>
            <a:endParaRPr lang="pt-BR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7474DF3-0789-4F39-B818-2FF6E9498930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D004679-D0A7-4356-830D-43D26ECB7955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887634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t-BR" smtClean="0"/>
              <a:t>Clique para editar o estilo do título mestre</a:t>
            </a:r>
            <a:endParaRPr lang="pt-BR"/>
          </a:p>
        </p:txBody>
      </p:sp>
      <p:sp>
        <p:nvSpPr>
          <p:cNvPr id="3" name="Espaço Reservado para Imagem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 smtClean="0"/>
              <a:t>Clique para editar os estilos do texto mestre</a:t>
            </a:r>
          </a:p>
        </p:txBody>
      </p:sp>
      <p:sp>
        <p:nvSpPr>
          <p:cNvPr id="5" name="Espaço Reservado para Data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BB0FFA4-2BBB-45E2-A1C6-21CE663C7CA7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6" name="Espaço Reservado para Rodapé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7" name="Espaço Reservado para Número de Slid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C0524F-4890-4935-83D4-E3B91EE6144D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8310819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14000">
              <a:srgbClr val="FEE7F2"/>
            </a:gs>
            <a:gs pos="3000">
              <a:srgbClr val="FAC77D"/>
            </a:gs>
            <a:gs pos="100000">
              <a:srgbClr val="FBA97D"/>
            </a:gs>
            <a:gs pos="86000">
              <a:srgbClr val="FEE7F2"/>
            </a:gs>
          </a:gsLst>
          <a:lin ang="5400000" scaled="0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Espaço Reservado para Título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 estilo do título mestre</a:t>
            </a:r>
          </a:p>
        </p:txBody>
      </p:sp>
      <p:sp>
        <p:nvSpPr>
          <p:cNvPr id="3075" name="Espaço Reservado para Texto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 smtClean="0"/>
              <a:t>Clique para editar os estilos do texto mestre</a:t>
            </a:r>
          </a:p>
          <a:p>
            <a:pPr lvl="1"/>
            <a:r>
              <a:rPr lang="pt-BR" altLang="pt-BR" smtClean="0"/>
              <a:t>Segundo nível</a:t>
            </a:r>
          </a:p>
          <a:p>
            <a:pPr lvl="2"/>
            <a:r>
              <a:rPr lang="pt-BR" altLang="pt-BR" smtClean="0"/>
              <a:t>Terceiro nível</a:t>
            </a:r>
          </a:p>
          <a:p>
            <a:pPr lvl="3"/>
            <a:r>
              <a:rPr lang="pt-BR" altLang="pt-BR" smtClean="0"/>
              <a:t>Quarto nível</a:t>
            </a:r>
          </a:p>
          <a:p>
            <a:pPr lvl="4"/>
            <a:r>
              <a:rPr lang="pt-BR" altLang="pt-BR" smtClean="0"/>
              <a:t>Quinto nível</a:t>
            </a:r>
          </a:p>
        </p:txBody>
      </p:sp>
      <p:sp>
        <p:nvSpPr>
          <p:cNvPr id="4" name="Espaço Reservado para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EDA87291-2A5F-4C69-A6D4-9C6B1DDE9BC0}" type="datetimeFigureOut">
              <a:rPr lang="pt-BR"/>
              <a:pPr>
                <a:defRPr/>
              </a:pPr>
              <a:t>25/03/2017</a:t>
            </a:fld>
            <a:endParaRPr lang="pt-BR"/>
          </a:p>
        </p:txBody>
      </p:sp>
      <p:sp>
        <p:nvSpPr>
          <p:cNvPr id="5" name="Espaço Reservado para Rodapé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pt-BR"/>
          </a:p>
        </p:txBody>
      </p:sp>
      <p:sp>
        <p:nvSpPr>
          <p:cNvPr id="6" name="Espaço Reservado para Número de Slide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9BDD27B5-1F22-42CE-B2E7-6AA91266F2CA}" type="slidenum">
              <a:rPr lang="pt-BR"/>
              <a:pPr>
                <a:defRPr/>
              </a:pPr>
              <a:t>‹nº›</a:t>
            </a:fld>
            <a:endParaRPr 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.png"/><Relationship Id="rId4" Type="http://schemas.openxmlformats.org/officeDocument/2006/relationships/hyperlink" Target="mailto:trabalhoemconjunto@celulas.com.br" TargetMode="Externa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0.vml"/><Relationship Id="rId6" Type="http://schemas.openxmlformats.org/officeDocument/2006/relationships/oleObject" Target="../embeddings/oleObject10.bin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gif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1.vml"/><Relationship Id="rId6" Type="http://schemas.openxmlformats.org/officeDocument/2006/relationships/oleObject" Target="../embeddings/oleObject11.bin"/><Relationship Id="rId5" Type="http://schemas.openxmlformats.org/officeDocument/2006/relationships/image" Target="../media/image2.png"/><Relationship Id="rId4" Type="http://schemas.openxmlformats.org/officeDocument/2006/relationships/image" Target="../media/image5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2.bin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3.bin"/><Relationship Id="rId4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wmf"/><Relationship Id="rId3" Type="http://schemas.openxmlformats.org/officeDocument/2006/relationships/image" Target="../media/image8.png"/><Relationship Id="rId7" Type="http://schemas.openxmlformats.org/officeDocument/2006/relationships/oleObject" Target="../embeddings/oleObject14.bin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4.vml"/><Relationship Id="rId6" Type="http://schemas.openxmlformats.org/officeDocument/2006/relationships/image" Target="../media/image2.png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15.vml"/><Relationship Id="rId6" Type="http://schemas.openxmlformats.org/officeDocument/2006/relationships/oleObject" Target="../embeddings/oleObject15.bin"/><Relationship Id="rId5" Type="http://schemas.openxmlformats.org/officeDocument/2006/relationships/image" Target="../media/image2.png"/><Relationship Id="rId4" Type="http://schemas.openxmlformats.org/officeDocument/2006/relationships/image" Target="../media/image12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6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6.bin"/><Relationship Id="rId4" Type="http://schemas.openxmlformats.org/officeDocument/2006/relationships/image" Target="../media/image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7.bin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8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18.bin"/><Relationship Id="rId4" Type="http://schemas.openxmlformats.org/officeDocument/2006/relationships/image" Target="../media/image2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9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19.bin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2.vml"/><Relationship Id="rId6" Type="http://schemas.openxmlformats.org/officeDocument/2006/relationships/oleObject" Target="../embeddings/oleObject2.bin"/><Relationship Id="rId5" Type="http://schemas.openxmlformats.org/officeDocument/2006/relationships/image" Target="../media/image2.png"/><Relationship Id="rId4" Type="http://schemas.openxmlformats.org/officeDocument/2006/relationships/hyperlink" Target="../../Filmes/Uma%20nova%20Gera&#231;&#227;o%20de%20Discipulos%20(1).mp4" TargetMode="Externa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0.bin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1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1.bin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2.bin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3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3.bin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4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24.bin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5.bin"/><Relationship Id="rId4" Type="http://schemas.openxmlformats.org/officeDocument/2006/relationships/image" Target="../media/image2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6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6.bin"/><Relationship Id="rId4" Type="http://schemas.openxmlformats.org/officeDocument/2006/relationships/image" Target="../media/image2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7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7.bin"/><Relationship Id="rId4" Type="http://schemas.openxmlformats.org/officeDocument/2006/relationships/image" Target="../media/image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7.xml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8.vml"/><Relationship Id="rId6" Type="http://schemas.openxmlformats.org/officeDocument/2006/relationships/oleObject" Target="../embeddings/oleObject28.bin"/><Relationship Id="rId5" Type="http://schemas.openxmlformats.org/officeDocument/2006/relationships/image" Target="../media/image2.png"/><Relationship Id="rId4" Type="http://schemas.openxmlformats.org/officeDocument/2006/relationships/image" Target="../media/image1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9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29.bin"/><Relationship Id="rId4" Type="http://schemas.openxmlformats.org/officeDocument/2006/relationships/image" Target="../media/image2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.bin"/><Relationship Id="rId4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0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0.bin"/><Relationship Id="rId4" Type="http://schemas.openxmlformats.org/officeDocument/2006/relationships/image" Target="../media/image2.pn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1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1.bin"/><Relationship Id="rId4" Type="http://schemas.openxmlformats.org/officeDocument/2006/relationships/image" Target="../media/image2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5.xml"/><Relationship Id="rId1" Type="http://schemas.openxmlformats.org/officeDocument/2006/relationships/vmlDrawing" Target="../drawings/vmlDrawing32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2.bin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3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3.bin"/><Relationship Id="rId4" Type="http://schemas.openxmlformats.org/officeDocument/2006/relationships/image" Target="../media/image2.pn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4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4.bin"/><Relationship Id="rId4" Type="http://schemas.openxmlformats.org/officeDocument/2006/relationships/image" Target="../media/image2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5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5.bin"/><Relationship Id="rId4" Type="http://schemas.openxmlformats.org/officeDocument/2006/relationships/image" Target="../media/image2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6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36.bin"/><Relationship Id="rId4" Type="http://schemas.openxmlformats.org/officeDocument/2006/relationships/image" Target="../media/image2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7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37.bin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4.bin"/><Relationship Id="rId4" Type="http://schemas.openxmlformats.org/officeDocument/2006/relationships/image" Target="../media/image2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8.vml"/><Relationship Id="rId6" Type="http://schemas.openxmlformats.org/officeDocument/2006/relationships/image" Target="../media/image27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8.bin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6.xml"/><Relationship Id="rId1" Type="http://schemas.openxmlformats.org/officeDocument/2006/relationships/vmlDrawing" Target="../drawings/vmlDrawing39.vml"/><Relationship Id="rId6" Type="http://schemas.openxmlformats.org/officeDocument/2006/relationships/image" Target="../media/image28.png"/><Relationship Id="rId5" Type="http://schemas.openxmlformats.org/officeDocument/2006/relationships/image" Target="../media/image1.wmf"/><Relationship Id="rId4" Type="http://schemas.openxmlformats.org/officeDocument/2006/relationships/oleObject" Target="../embeddings/oleObject39.bin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40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40.bin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2.png"/><Relationship Id="rId4" Type="http://schemas.openxmlformats.org/officeDocument/2006/relationships/image" Target="../media/image31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1.vml"/><Relationship Id="rId6" Type="http://schemas.openxmlformats.org/officeDocument/2006/relationships/image" Target="../media/image33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41.bin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slide" Target="slide45.xml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6.jpeg"/><Relationship Id="rId5" Type="http://schemas.openxmlformats.org/officeDocument/2006/relationships/image" Target="../media/image35.gif"/><Relationship Id="rId4" Type="http://schemas.openxmlformats.org/officeDocument/2006/relationships/image" Target="../media/image34.gi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5.vml"/><Relationship Id="rId5" Type="http://schemas.openxmlformats.org/officeDocument/2006/relationships/image" Target="../media/image1.wmf"/><Relationship Id="rId4" Type="http://schemas.openxmlformats.org/officeDocument/2006/relationships/oleObject" Target="../embeddings/oleObject5.bin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1.xml"/><Relationship Id="rId1" Type="http://schemas.openxmlformats.org/officeDocument/2006/relationships/vmlDrawing" Target="../drawings/vmlDrawing6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6.bin"/><Relationship Id="rId4" Type="http://schemas.openxmlformats.org/officeDocument/2006/relationships/image" Target="../media/image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7.vml"/><Relationship Id="rId6" Type="http://schemas.openxmlformats.org/officeDocument/2006/relationships/image" Target="../media/image1.wmf"/><Relationship Id="rId5" Type="http://schemas.openxmlformats.org/officeDocument/2006/relationships/oleObject" Target="../embeddings/oleObject7.bin"/><Relationship Id="rId4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8.vml"/><Relationship Id="rId6" Type="http://schemas.openxmlformats.org/officeDocument/2006/relationships/image" Target="../media/image4.jpeg"/><Relationship Id="rId5" Type="http://schemas.openxmlformats.org/officeDocument/2006/relationships/image" Target="../media/image1.wmf"/><Relationship Id="rId4" Type="http://schemas.openxmlformats.org/officeDocument/2006/relationships/oleObject" Target="../embeddings/oleObject8.bin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.wmf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9.vml"/><Relationship Id="rId6" Type="http://schemas.openxmlformats.org/officeDocument/2006/relationships/oleObject" Target="../embeddings/oleObject9.bin"/><Relationship Id="rId5" Type="http://schemas.openxmlformats.org/officeDocument/2006/relationships/image" Target="../media/image2.png"/><Relationship Id="rId4" Type="http://schemas.openxmlformats.org/officeDocument/2006/relationships/image" Target="../media/image6.gi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Subtítulo 2"/>
          <p:cNvSpPr txBox="1">
            <a:spLocks/>
          </p:cNvSpPr>
          <p:nvPr/>
        </p:nvSpPr>
        <p:spPr bwMode="auto">
          <a:xfrm>
            <a:off x="666501" y="4941168"/>
            <a:ext cx="8081963" cy="1022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Bef>
                <a:spcPts val="575"/>
              </a:spcBef>
              <a:buClr>
                <a:schemeClr val="accent1"/>
              </a:buClr>
              <a:buSzPct val="85000"/>
            </a:pPr>
            <a:r>
              <a:rPr lang="pt-BR" altLang="pt-BR" sz="1600" dirty="0" smtClean="0">
                <a:cs typeface="Arial" charset="0"/>
                <a:hlinkClick r:id="rId4"/>
              </a:rPr>
              <a:t>trabalhoemconjunto@celulas.com.br</a:t>
            </a:r>
            <a:endParaRPr lang="pt-BR" altLang="pt-BR" sz="1600" dirty="0">
              <a:cs typeface="Arial" charset="0"/>
            </a:endParaRPr>
          </a:p>
          <a:p>
            <a:pPr algn="ctr" eaLnBrk="1" hangingPunct="1">
              <a:spcBef>
                <a:spcPts val="575"/>
              </a:spcBef>
              <a:buClr>
                <a:schemeClr val="accent1"/>
              </a:buClr>
              <a:buSzPct val="85000"/>
              <a:buFont typeface="Wingdings 2" pitchFamily="18" charset="2"/>
              <a:buNone/>
            </a:pPr>
            <a:endParaRPr lang="pt-BR" altLang="pt-BR" sz="1600" dirty="0">
              <a:solidFill>
                <a:schemeClr val="tx2"/>
              </a:solidFill>
              <a:cs typeface="Arial" charset="0"/>
            </a:endParaRPr>
          </a:p>
        </p:txBody>
      </p:sp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628800"/>
            <a:ext cx="7772400" cy="1470025"/>
          </a:xfrm>
        </p:spPr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Implantando o</a:t>
            </a:r>
            <a:br>
              <a:rPr lang="pt-BR" dirty="0" smtClean="0">
                <a:latin typeface="Comic Sans MS" panose="030F0702030302020204" pitchFamily="66" charset="0"/>
              </a:rPr>
            </a:br>
            <a:r>
              <a:rPr lang="pt-BR" dirty="0" smtClean="0">
                <a:latin typeface="Comic Sans MS" panose="030F0702030302020204" pitchFamily="66" charset="0"/>
              </a:rPr>
              <a:t>Trabalho em Conjunto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pt-BR" sz="2400" dirty="0" smtClean="0">
                <a:solidFill>
                  <a:schemeClr val="tx1"/>
                </a:solidFill>
              </a:rPr>
              <a:t>Ministério Igreja em Células</a:t>
            </a:r>
          </a:p>
          <a:p>
            <a:r>
              <a:rPr lang="pt-BR" altLang="pt-BR" sz="2000" dirty="0">
                <a:solidFill>
                  <a:schemeClr val="tx1"/>
                </a:solidFill>
                <a:cs typeface="Arial" charset="0"/>
              </a:rPr>
              <a:t>Liane Della </a:t>
            </a:r>
            <a:r>
              <a:rPr lang="pt-BR" altLang="pt-BR" sz="2000" dirty="0" err="1">
                <a:solidFill>
                  <a:schemeClr val="tx1"/>
                </a:solidFill>
                <a:cs typeface="Arial" charset="0"/>
              </a:rPr>
              <a:t>Giustina</a:t>
            </a:r>
            <a:endParaRPr lang="pt-BR" altLang="pt-BR" sz="2000" dirty="0">
              <a:solidFill>
                <a:schemeClr val="tx1"/>
              </a:solidFill>
              <a:cs typeface="Arial" charset="0"/>
            </a:endParaRPr>
          </a:p>
          <a:p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74" name="CorelDRAW" r:id="rId6" imgW="1222248" imgH="1176528" progId="CorelDraw.Graphic.15">
                  <p:embed/>
                </p:oleObj>
              </mc:Choice>
              <mc:Fallback>
                <p:oleObj name="CorelDRAW" r:id="rId6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466750"/>
            <a:ext cx="5122912" cy="1162050"/>
          </a:xfrm>
        </p:spPr>
        <p:txBody>
          <a:bodyPr/>
          <a:lstStyle/>
          <a:p>
            <a:r>
              <a:rPr lang="pt-BR" sz="3200" dirty="0" smtClean="0"/>
              <a:t>LAR</a:t>
            </a:r>
            <a:r>
              <a:rPr lang="pt-BR" sz="2800" dirty="0" smtClean="0"/>
              <a:t/>
            </a:r>
            <a:br>
              <a:rPr lang="pt-BR" sz="2800" dirty="0" smtClean="0"/>
            </a:br>
            <a:r>
              <a:rPr lang="pt-BR" sz="2800" dirty="0" smtClean="0"/>
              <a:t>Todos os dias a toda hora que houver oportunidade</a:t>
            </a:r>
            <a:endParaRPr lang="pt-BR" sz="28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762273"/>
            <a:ext cx="4978896" cy="4691063"/>
          </a:xfrm>
        </p:spPr>
        <p:txBody>
          <a:bodyPr/>
          <a:lstStyle/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Ministrado pelos pais </a:t>
            </a:r>
            <a:r>
              <a:rPr lang="pt-BR" sz="2800" dirty="0"/>
              <a:t> </a:t>
            </a:r>
            <a:r>
              <a:rPr lang="pt-BR" sz="2800" dirty="0" smtClean="0"/>
              <a:t>ou responsáveis</a:t>
            </a:r>
          </a:p>
          <a:p>
            <a:pPr marL="457200" indent="-457200">
              <a:buBlip>
                <a:blip r:embed="rId3"/>
              </a:buBlip>
            </a:pPr>
            <a:endParaRPr lang="pt-BR" sz="2800" dirty="0"/>
          </a:p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Relacionamento</a:t>
            </a:r>
          </a:p>
          <a:p>
            <a:pPr marL="457200" indent="-457200">
              <a:buBlip>
                <a:blip r:embed="rId3"/>
              </a:buBlip>
            </a:pPr>
            <a:endParaRPr lang="pt-BR" sz="2800" dirty="0"/>
          </a:p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Principal referencial</a:t>
            </a:r>
          </a:p>
          <a:p>
            <a:pPr marL="457200" indent="-457200">
              <a:buBlip>
                <a:blip r:embed="rId3"/>
              </a:buBlip>
            </a:pPr>
            <a:endParaRPr lang="pt-BR" sz="2800" dirty="0" smtClean="0"/>
          </a:p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Pratica o princípio</a:t>
            </a:r>
            <a:endParaRPr lang="pt-BR" sz="2800" dirty="0"/>
          </a:p>
        </p:txBody>
      </p:sp>
      <p:pic>
        <p:nvPicPr>
          <p:cNvPr id="9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92696"/>
            <a:ext cx="2811746" cy="4706056"/>
          </a:xfrm>
        </p:spPr>
      </p:pic>
      <p:pic>
        <p:nvPicPr>
          <p:cNvPr id="10" name="Imagem 11" descr="power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327027149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5310" name="CorelDRAW" r:id="rId6" imgW="1222248" imgH="1176528" progId="CorelDraw.Graphic.15">
                  <p:embed/>
                </p:oleObj>
              </mc:Choice>
              <mc:Fallback>
                <p:oleObj name="CorelDRAW" r:id="rId6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eta para a direita listrada 5"/>
          <p:cNvSpPr/>
          <p:nvPr/>
        </p:nvSpPr>
        <p:spPr>
          <a:xfrm rot="19039733">
            <a:off x="6182437" y="5182476"/>
            <a:ext cx="874266" cy="576064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3418801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5122912" cy="1162050"/>
          </a:xfrm>
        </p:spPr>
        <p:txBody>
          <a:bodyPr/>
          <a:lstStyle/>
          <a:p>
            <a:r>
              <a:rPr lang="pt-BR" sz="3200" dirty="0" smtClean="0"/>
              <a:t>Célula</a:t>
            </a:r>
            <a:r>
              <a:rPr lang="pt-BR" sz="2800" dirty="0" smtClean="0"/>
              <a:t> </a:t>
            </a:r>
            <a:br>
              <a:rPr lang="pt-BR" sz="2800" dirty="0" smtClean="0"/>
            </a:br>
            <a:r>
              <a:rPr lang="pt-BR" sz="2800" dirty="0" smtClean="0"/>
              <a:t>(Pequenos grupos)</a:t>
            </a:r>
            <a:endParaRPr lang="pt-BR" sz="2800" dirty="0"/>
          </a:p>
        </p:txBody>
      </p:sp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5122912" cy="4691063"/>
          </a:xfrm>
        </p:spPr>
        <p:txBody>
          <a:bodyPr/>
          <a:lstStyle/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Pais e facilitadores (todo membros da célula, maduros na fé), em sistema de rodízio.</a:t>
            </a:r>
          </a:p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Relacionamento e exemplo de vida</a:t>
            </a:r>
          </a:p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Compartilha suas experiências e dificuldades</a:t>
            </a:r>
          </a:p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Ministra e é ministrado</a:t>
            </a:r>
          </a:p>
          <a:p>
            <a:pPr marL="457200" indent="-457200">
              <a:buBlip>
                <a:blip r:embed="rId3"/>
              </a:buBlip>
            </a:pPr>
            <a:r>
              <a:rPr lang="pt-BR" sz="2800" dirty="0" smtClean="0"/>
              <a:t>Evangelismo por amizade</a:t>
            </a:r>
            <a:endParaRPr lang="pt-BR" sz="2800" dirty="0"/>
          </a:p>
        </p:txBody>
      </p:sp>
      <p:pic>
        <p:nvPicPr>
          <p:cNvPr id="8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92696"/>
            <a:ext cx="2811746" cy="4706056"/>
          </a:xfrm>
        </p:spPr>
      </p:pic>
      <p:pic>
        <p:nvPicPr>
          <p:cNvPr id="9" name="Imagem 11" descr="power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742843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6334" name="CorelDRAW" r:id="rId6" imgW="1222248" imgH="1176528" progId="CorelDraw.Graphic.15">
                  <p:embed/>
                </p:oleObj>
              </mc:Choice>
              <mc:Fallback>
                <p:oleObj name="CorelDRAW" r:id="rId6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6" name="Seta para a direita listrada 5"/>
          <p:cNvSpPr/>
          <p:nvPr/>
        </p:nvSpPr>
        <p:spPr>
          <a:xfrm rot="18522446" flipH="1">
            <a:off x="8195219" y="3587126"/>
            <a:ext cx="874266" cy="576064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91826857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5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6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3" name="Tabela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879390"/>
              </p:ext>
            </p:extLst>
          </p:nvPr>
        </p:nvGraphicFramePr>
        <p:xfrm>
          <a:off x="251520" y="1096833"/>
          <a:ext cx="8501063" cy="650894"/>
        </p:xfrm>
        <a:graphic>
          <a:graphicData uri="http://schemas.openxmlformats.org/drawingml/2006/table">
            <a:tbl>
              <a:tblPr/>
              <a:tblGrid>
                <a:gridCol w="4216175"/>
                <a:gridCol w="4284888"/>
              </a:tblGrid>
              <a:tr h="65089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Pais responsáveis por nutrir espiritualmente seus filhos (</a:t>
                      </a:r>
                      <a:r>
                        <a:rPr lang="pt-BR" sz="1800" b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Dt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11.19)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Igreja assumindo responsabilidade </a:t>
                      </a:r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— 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terceirização da educação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sp>
        <p:nvSpPr>
          <p:cNvPr id="16413" name="Retângulo 3"/>
          <p:cNvSpPr>
            <a:spLocks noChangeArrowheads="1"/>
          </p:cNvSpPr>
          <p:nvPr/>
        </p:nvSpPr>
        <p:spPr bwMode="auto">
          <a:xfrm>
            <a:off x="539552" y="466824"/>
            <a:ext cx="77152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b="1" dirty="0">
                <a:solidFill>
                  <a:schemeClr val="accent2">
                    <a:lumMod val="50000"/>
                  </a:schemeClr>
                </a:solidFill>
              </a:rPr>
              <a:t>Propósitos de Deus para a Família X Realidade num contexto cristão</a:t>
            </a:r>
            <a:endParaRPr lang="pt-BR" altLang="pt-BR" dirty="0">
              <a:solidFill>
                <a:schemeClr val="accent2">
                  <a:lumMod val="50000"/>
                </a:schemeClr>
              </a:solidFill>
            </a:endParaRPr>
          </a:p>
        </p:txBody>
      </p:sp>
      <p:sp>
        <p:nvSpPr>
          <p:cNvPr id="16414" name="Rectangle 3"/>
          <p:cNvSpPr>
            <a:spLocks noChangeArrowheads="1"/>
          </p:cNvSpPr>
          <p:nvPr/>
        </p:nvSpPr>
        <p:spPr bwMode="auto">
          <a:xfrm>
            <a:off x="469900" y="5733256"/>
            <a:ext cx="8286750" cy="261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1100" dirty="0">
                <a:cs typeface="Times New Roman" pitchFamily="18" charset="0"/>
              </a:rPr>
              <a:t>Fonte: BRIONES, Reinaldo. — Palestra ministrada em 2007 em parceria com o Trabalho em Conjunto.</a:t>
            </a:r>
            <a:endParaRPr lang="pt-BR" altLang="pt-BR" dirty="0"/>
          </a:p>
        </p:txBody>
      </p:sp>
      <p:graphicFrame>
        <p:nvGraphicFramePr>
          <p:cNvPr id="2" name="Tabela 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486046650"/>
              </p:ext>
            </p:extLst>
          </p:nvPr>
        </p:nvGraphicFramePr>
        <p:xfrm>
          <a:off x="251520" y="1738328"/>
          <a:ext cx="8501063" cy="650894"/>
        </p:xfrm>
        <a:graphic>
          <a:graphicData uri="http://schemas.openxmlformats.org/drawingml/2006/table">
            <a:tbl>
              <a:tblPr/>
              <a:tblGrid>
                <a:gridCol w="4216175"/>
                <a:gridCol w="4284888"/>
              </a:tblGrid>
              <a:tr h="65089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Pai assumindo seu papel de sacerdote do lar (</a:t>
                      </a:r>
                      <a:r>
                        <a:rPr lang="pt-BR" sz="1800" b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Jó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1.5)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Ausência de sacerdócio ou assumido pela mãe (inversão de papéis)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4" name="Tabela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36968865"/>
              </p:ext>
            </p:extLst>
          </p:nvPr>
        </p:nvGraphicFramePr>
        <p:xfrm>
          <a:off x="251520" y="2379823"/>
          <a:ext cx="8501063" cy="596579"/>
        </p:xfrm>
        <a:graphic>
          <a:graphicData uri="http://schemas.openxmlformats.org/drawingml/2006/table">
            <a:tbl>
              <a:tblPr/>
              <a:tblGrid>
                <a:gridCol w="4216175"/>
                <a:gridCol w="4284888"/>
              </a:tblGrid>
              <a:tr h="596579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Família </a:t>
                      </a:r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— 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ambiente onde se transmite a fé (2 </a:t>
                      </a:r>
                      <a:r>
                        <a:rPr lang="pt-BR" sz="1800" b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Tm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1.5; 3.15)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Família </a:t>
                      </a:r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— 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não há expressão da fé nas atitudes do </a:t>
                      </a:r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dia a dia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5" name="Tabela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96178374"/>
              </p:ext>
            </p:extLst>
          </p:nvPr>
        </p:nvGraphicFramePr>
        <p:xfrm>
          <a:off x="251520" y="2967003"/>
          <a:ext cx="8501063" cy="650894"/>
        </p:xfrm>
        <a:graphic>
          <a:graphicData uri="http://schemas.openxmlformats.org/drawingml/2006/table">
            <a:tbl>
              <a:tblPr/>
              <a:tblGrid>
                <a:gridCol w="4216175"/>
                <a:gridCol w="4284888"/>
              </a:tblGrid>
              <a:tr h="65089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Familiares sendo alcançados pelo testemunho dos cristãos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Familiares rejeitando o evangelho por causa do mau testemunho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6" name="Tabela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787911"/>
              </p:ext>
            </p:extLst>
          </p:nvPr>
        </p:nvGraphicFramePr>
        <p:xfrm>
          <a:off x="251520" y="3608498"/>
          <a:ext cx="8501063" cy="700573"/>
        </p:xfrm>
        <a:graphic>
          <a:graphicData uri="http://schemas.openxmlformats.org/drawingml/2006/table">
            <a:tbl>
              <a:tblPr/>
              <a:tblGrid>
                <a:gridCol w="4216175"/>
                <a:gridCol w="4284888"/>
              </a:tblGrid>
              <a:tr h="700573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Filhos tementes a Deus e aos Pais —respeito e sujeição (</a:t>
                      </a:r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1 </a:t>
                      </a:r>
                      <a:r>
                        <a:rPr lang="pt-BR" sz="1600" b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Tm</a:t>
                      </a:r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3.4; </a:t>
                      </a:r>
                      <a:r>
                        <a:rPr lang="pt-BR" sz="1600" b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Sl</a:t>
                      </a:r>
                      <a:r>
                        <a:rPr lang="pt-BR" sz="16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78.5-8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)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Filhos insubordinados e autoritários </a:t>
                      </a:r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— 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desrespeitando aos Pais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7" name="Tabela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6212062"/>
              </p:ext>
            </p:extLst>
          </p:nvPr>
        </p:nvGraphicFramePr>
        <p:xfrm>
          <a:off x="251520" y="4299672"/>
          <a:ext cx="8501063" cy="650894"/>
        </p:xfrm>
        <a:graphic>
          <a:graphicData uri="http://schemas.openxmlformats.org/drawingml/2006/table">
            <a:tbl>
              <a:tblPr/>
              <a:tblGrid>
                <a:gridCol w="4216175"/>
                <a:gridCol w="4284888"/>
              </a:tblGrid>
              <a:tr h="65089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Igreja promovendo a integração entre as gerações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Igreja </a:t>
                      </a:r>
                      <a:r>
                        <a:rPr lang="pt-BR" sz="1800" b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departamentalizada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afirmando a distância entre as gerações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35624236"/>
              </p:ext>
            </p:extLst>
          </p:nvPr>
        </p:nvGraphicFramePr>
        <p:xfrm>
          <a:off x="247401" y="4941168"/>
          <a:ext cx="8501063" cy="576064"/>
        </p:xfrm>
        <a:graphic>
          <a:graphicData uri="http://schemas.openxmlformats.org/drawingml/2006/table">
            <a:tbl>
              <a:tblPr/>
              <a:tblGrid>
                <a:gridCol w="4216175"/>
                <a:gridCol w="4284888"/>
              </a:tblGrid>
              <a:tr h="576064"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Geração abençoada — referenciais (</a:t>
                      </a:r>
                      <a:r>
                        <a:rPr lang="pt-BR" sz="1800" b="0" dirty="0" err="1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Dt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 11.21)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>
                        <a:spcBef>
                          <a:spcPts val="600"/>
                        </a:spcBef>
                        <a:spcAft>
                          <a:spcPts val="600"/>
                        </a:spcAft>
                      </a:pP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Geração desorientada </a:t>
                      </a:r>
                      <a:r>
                        <a:rPr lang="pt-BR" sz="1800" b="0" dirty="0" smtClean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— </a:t>
                      </a:r>
                      <a:r>
                        <a:rPr lang="pt-BR" sz="1800" b="0" dirty="0">
                          <a:solidFill>
                            <a:schemeClr val="tx1"/>
                          </a:solidFill>
                          <a:latin typeface="Arial"/>
                          <a:ea typeface="Times New Roman"/>
                          <a:cs typeface="Times New Roman"/>
                        </a:rPr>
                        <a:t>sem referenciais</a:t>
                      </a:r>
                      <a:endParaRPr lang="pt-BR" sz="1800" b="0" dirty="0">
                        <a:solidFill>
                          <a:schemeClr val="tx1"/>
                        </a:solidFill>
                        <a:latin typeface="Times New Roman"/>
                        <a:ea typeface="Times New Roman"/>
                        <a:cs typeface="Times New Roman"/>
                      </a:endParaRPr>
                    </a:p>
                  </a:txBody>
                  <a:tcPr marL="44450" marR="44450" marT="0" marB="0">
                    <a:lnL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accent2">
                          <a:lumMod val="50000"/>
                        </a:schemeClr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</a:tbl>
          </a:graphicData>
        </a:graphic>
      </p:graphicFrame>
      <p:pic>
        <p:nvPicPr>
          <p:cNvPr id="11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893258071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8376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tângulo 4"/>
          <p:cNvSpPr>
            <a:spLocks noChangeArrowheads="1"/>
          </p:cNvSpPr>
          <p:nvPr/>
        </p:nvSpPr>
        <p:spPr bwMode="auto">
          <a:xfrm>
            <a:off x="900113" y="642938"/>
            <a:ext cx="5529262" cy="3477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800" b="1" dirty="0">
                <a:cs typeface="Arial" charset="0"/>
              </a:rPr>
              <a:t>NOSSO DESAFIO</a:t>
            </a:r>
          </a:p>
          <a:p>
            <a:pPr eaLnBrk="1" hangingPunct="1"/>
            <a:endParaRPr lang="pt-BR" altLang="pt-BR" sz="2400" b="1" dirty="0">
              <a:cs typeface="Arial" charset="0"/>
            </a:endParaRPr>
          </a:p>
          <a:p>
            <a:pPr eaLnBrk="1" hangingPunct="1"/>
            <a:endParaRPr lang="pt-BR" altLang="pt-BR" sz="2400" b="1" dirty="0">
              <a:cs typeface="Arial" charset="0"/>
            </a:endParaRPr>
          </a:p>
          <a:p>
            <a:pPr eaLnBrk="1" hangingPunct="1">
              <a:lnSpc>
                <a:spcPct val="150000"/>
              </a:lnSpc>
            </a:pPr>
            <a:r>
              <a:rPr lang="pt-BR" altLang="pt-BR" sz="2400" b="1" dirty="0" smtClean="0">
                <a:cs typeface="Arial" charset="0"/>
              </a:rPr>
              <a:t>Resgatar </a:t>
            </a:r>
            <a:r>
              <a:rPr lang="pt-BR" altLang="pt-BR" sz="2400" b="1" dirty="0">
                <a:cs typeface="Arial" charset="0"/>
              </a:rPr>
              <a:t>os valores e 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2400" b="1" dirty="0">
                <a:cs typeface="Arial" charset="0"/>
              </a:rPr>
              <a:t>princípios bíblicos da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2400" b="1" dirty="0" smtClean="0">
                <a:cs typeface="Arial" charset="0"/>
              </a:rPr>
              <a:t>responsabilidade </a:t>
            </a:r>
            <a:r>
              <a:rPr lang="pt-BR" altLang="pt-BR" sz="2400" b="1" dirty="0">
                <a:cs typeface="Arial" charset="0"/>
              </a:rPr>
              <a:t>paterna </a:t>
            </a:r>
          </a:p>
          <a:p>
            <a:pPr eaLnBrk="1" hangingPunct="1">
              <a:lnSpc>
                <a:spcPct val="150000"/>
              </a:lnSpc>
            </a:pPr>
            <a:r>
              <a:rPr lang="pt-BR" altLang="pt-BR" sz="2400" b="1" dirty="0">
                <a:cs typeface="Arial" charset="0"/>
              </a:rPr>
              <a:t>sobre a vida espiritual dos filhos. </a:t>
            </a:r>
            <a:endParaRPr lang="pt-BR" altLang="pt-BR" sz="2400" dirty="0">
              <a:latin typeface="Calibri" pitchFamily="34" charset="0"/>
            </a:endParaRPr>
          </a:p>
        </p:txBody>
      </p:sp>
      <p:pic>
        <p:nvPicPr>
          <p:cNvPr id="17412" name="Picture 1" descr="C:\Documents and Settings\EDILE\Desktop\8 congresso\Nova pasta\FAMILI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72225" y="2574925"/>
            <a:ext cx="2293938" cy="299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48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0248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741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7411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411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3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17411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1" name="Retângulo 4"/>
          <p:cNvSpPr>
            <a:spLocks noChangeArrowheads="1"/>
          </p:cNvSpPr>
          <p:nvPr/>
        </p:nvSpPr>
        <p:spPr bwMode="auto">
          <a:xfrm>
            <a:off x="900113" y="642938"/>
            <a:ext cx="5529262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800" b="1" dirty="0">
                <a:cs typeface="Arial" charset="0"/>
              </a:rPr>
              <a:t>NOSSO </a:t>
            </a:r>
            <a:r>
              <a:rPr lang="pt-BR" altLang="pt-BR" sz="2800" b="1" dirty="0" smtClean="0">
                <a:cs typeface="Arial" charset="0"/>
              </a:rPr>
              <a:t>CURRÍCULO</a:t>
            </a:r>
          </a:p>
        </p:txBody>
      </p:sp>
      <p:grpSp>
        <p:nvGrpSpPr>
          <p:cNvPr id="5" name="Grupo 5"/>
          <p:cNvGrpSpPr>
            <a:grpSpLocks/>
          </p:cNvGrpSpPr>
          <p:nvPr/>
        </p:nvGrpSpPr>
        <p:grpSpPr bwMode="auto">
          <a:xfrm>
            <a:off x="9324528" y="1383953"/>
            <a:ext cx="8027987" cy="4320827"/>
            <a:chOff x="611560" y="1268760"/>
            <a:chExt cx="8028384" cy="4320886"/>
          </a:xfrm>
        </p:grpSpPr>
        <p:pic>
          <p:nvPicPr>
            <p:cNvPr id="6" name="Imagem 2" descr="curriculo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1560" y="1384302"/>
              <a:ext cx="8028384" cy="420534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8" name="Imagem 1" descr="figura14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86234" t="36662" r="-397" b="31482"/>
            <a:stretch>
              <a:fillRect/>
            </a:stretch>
          </p:blipFill>
          <p:spPr bwMode="auto">
            <a:xfrm>
              <a:off x="2843808" y="1268760"/>
              <a:ext cx="1224136" cy="144016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9" name="Picture 5" descr="C:\Documents and Settings\Administrador\Desktop\curiculo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3528" y="0"/>
            <a:ext cx="8568952" cy="60212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Imagem 11" descr="power 1.pn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71" name="CorelDRAW" r:id="rId7" imgW="1222248" imgH="1176528" progId="CorelDraw.Graphic.15">
                  <p:embed/>
                </p:oleObj>
              </mc:Choice>
              <mc:Fallback>
                <p:oleObj name="CorelDRAW" r:id="rId7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8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1746" name="Grupo 4"/>
          <p:cNvGrpSpPr>
            <a:grpSpLocks/>
          </p:cNvGrpSpPr>
          <p:nvPr/>
        </p:nvGrpSpPr>
        <p:grpSpPr bwMode="auto">
          <a:xfrm>
            <a:off x="0" y="0"/>
            <a:ext cx="9144000" cy="6858000"/>
            <a:chOff x="0" y="0"/>
            <a:chExt cx="9144000" cy="6858000"/>
          </a:xfrm>
        </p:grpSpPr>
        <p:sp>
          <p:nvSpPr>
            <p:cNvPr id="31747" name="Retângulo 3"/>
            <p:cNvSpPr>
              <a:spLocks noChangeArrowheads="1"/>
            </p:cNvSpPr>
            <p:nvPr/>
          </p:nvSpPr>
          <p:spPr bwMode="auto">
            <a:xfrm>
              <a:off x="0" y="0"/>
              <a:ext cx="9144000" cy="685800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  <a:extLst>
              <a:ext uri="{91240B29-F687-4F45-9708-019B960494DF}">
                <a14:hiddenLine xmlns:a14="http://schemas.microsoft.com/office/drawing/2010/main" w="9525" algn="ctr">
                  <a:solidFill>
                    <a:srgbClr val="000000"/>
                  </a:solidFill>
                  <a:round/>
                  <a:headEnd/>
                  <a:tailEnd/>
                </a14:hiddenLine>
              </a:ext>
            </a:extLst>
          </p:spPr>
          <p:txBody>
            <a:bodyPr wrap="none"/>
            <a:lstStyle>
              <a:lvl1pPr eaLnBrk="0" hangingPunct="0">
                <a:defRPr>
                  <a:solidFill>
                    <a:schemeClr val="tx1"/>
                  </a:solidFill>
                  <a:latin typeface="Arial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Arial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Arial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Arial" charset="0"/>
                </a:defRPr>
              </a:lvl9pPr>
            </a:lstStyle>
            <a:p>
              <a:pPr algn="ctr" eaLnBrk="1" hangingPunct="1">
                <a:spcBef>
                  <a:spcPct val="20000"/>
                </a:spcBef>
              </a:pPr>
              <a:endParaRPr lang="pt-BR" altLang="pt-BR" sz="2200">
                <a:solidFill>
                  <a:srgbClr val="0033CC"/>
                </a:solidFill>
                <a:latin typeface="FZ BASIC 12" pitchFamily="18" charset="0"/>
              </a:endParaRPr>
            </a:p>
          </p:txBody>
        </p:sp>
        <p:pic>
          <p:nvPicPr>
            <p:cNvPr id="31748" name="Imagem 1" descr="livros.png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79341" y="764704"/>
              <a:ext cx="8781301" cy="46076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31749" name="Imagem 2" descr="jesus e criancas.png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491782" y="3573016"/>
              <a:ext cx="2286016" cy="148289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9243" name="CorelDRAW" r:id="rId6" imgW="1222248" imgH="1176528" progId="CorelDraw.Graphic.15">
                  <p:embed/>
                </p:oleObj>
              </mc:Choice>
              <mc:Fallback>
                <p:oleObj name="CorelDRAW" r:id="rId6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3850" y="1333183"/>
            <a:ext cx="8358188" cy="34470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indent="450850" algn="just" eaLnBrk="0" hangingPunct="0">
              <a:spcAft>
                <a:spcPts val="3000"/>
              </a:spcAft>
              <a:defRPr/>
            </a:pPr>
            <a:r>
              <a:rPr lang="pt-BR" sz="2800" dirty="0" smtClean="0">
                <a:latin typeface="Comic Sans MS" panose="030F0702030302020204" pitchFamily="66" charset="0"/>
                <a:ea typeface="Times New Roman" pitchFamily="18" charset="0"/>
              </a:rPr>
              <a:t>— </a:t>
            </a:r>
            <a:r>
              <a:rPr lang="pt-BR" sz="2800" dirty="0">
                <a:latin typeface="Comic Sans MS" panose="030F0702030302020204" pitchFamily="66" charset="0"/>
                <a:ea typeface="Times New Roman" pitchFamily="18" charset="0"/>
              </a:rPr>
              <a:t>A função do Ministério Infantil: ministrar as crianças e dar apoio e suporte aos pais na educação de seus filhos </a:t>
            </a:r>
            <a:endParaRPr lang="pt-BR" sz="2800" dirty="0">
              <a:latin typeface="Comic Sans MS" panose="030F0702030302020204" pitchFamily="66" charset="0"/>
            </a:endParaRPr>
          </a:p>
          <a:p>
            <a:pPr indent="450850" algn="just" eaLnBrk="0" hangingPunct="0">
              <a:spcAft>
                <a:spcPts val="3000"/>
              </a:spcAft>
              <a:defRPr/>
            </a:pPr>
            <a:r>
              <a:rPr lang="pt-BR" sz="2800" dirty="0">
                <a:latin typeface="Comic Sans MS" panose="030F0702030302020204" pitchFamily="66" charset="0"/>
                <a:ea typeface="Times New Roman" pitchFamily="18" charset="0"/>
              </a:rPr>
              <a:t>— Material didático apropriado à visão da igreja</a:t>
            </a:r>
            <a:endParaRPr lang="pt-BR" sz="2800" dirty="0">
              <a:latin typeface="Comic Sans MS" panose="030F0702030302020204" pitchFamily="66" charset="0"/>
            </a:endParaRPr>
          </a:p>
          <a:p>
            <a:pPr indent="450850" algn="just" eaLnBrk="0" hangingPunct="0">
              <a:spcAft>
                <a:spcPts val="3000"/>
              </a:spcAft>
              <a:defRPr/>
            </a:pPr>
            <a:r>
              <a:rPr lang="pt-BR" sz="2800" dirty="0">
                <a:latin typeface="Comic Sans MS" panose="030F0702030302020204" pitchFamily="66" charset="0"/>
                <a:ea typeface="Times New Roman" pitchFamily="18" charset="0"/>
              </a:rPr>
              <a:t>— Orientar relacionamento familiar</a:t>
            </a:r>
            <a:endParaRPr lang="pt-BR" sz="2800" dirty="0">
              <a:latin typeface="Comic Sans MS" panose="030F0702030302020204" pitchFamily="66" charset="0"/>
            </a:endParaRPr>
          </a:p>
        </p:txBody>
      </p:sp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2315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9" name="Rectangle 3"/>
          <p:cNvSpPr>
            <a:spLocks noChangeArrowheads="1"/>
          </p:cNvSpPr>
          <p:nvPr/>
        </p:nvSpPr>
        <p:spPr bwMode="auto">
          <a:xfrm>
            <a:off x="323850" y="286743"/>
            <a:ext cx="835818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 eaLnBrk="1" hangingPunct="1">
              <a:lnSpc>
                <a:spcPct val="150000"/>
              </a:lnSpc>
            </a:pPr>
            <a:r>
              <a:rPr lang="pt-BR" altLang="pt-BR" sz="3200" b="1" dirty="0">
                <a:cs typeface="Arial" charset="0"/>
              </a:rPr>
              <a:t>Como a criança constrói seu conhecimento? </a:t>
            </a:r>
          </a:p>
          <a:p>
            <a:pPr algn="ctr" eaLnBrk="1" hangingPunct="1">
              <a:lnSpc>
                <a:spcPct val="150000"/>
              </a:lnSpc>
            </a:pPr>
            <a:endParaRPr lang="pt-BR" altLang="pt-BR" sz="3200" b="1" dirty="0">
              <a:cs typeface="Arial" charset="0"/>
            </a:endParaRPr>
          </a:p>
          <a:p>
            <a:pPr algn="ctr" eaLnBrk="1" hangingPunct="1">
              <a:lnSpc>
                <a:spcPct val="150000"/>
              </a:lnSpc>
            </a:pPr>
            <a:r>
              <a:rPr lang="pt-BR" altLang="pt-BR" sz="2800" b="1" dirty="0">
                <a:cs typeface="Arial" charset="0"/>
              </a:rPr>
              <a:t>Por meio da experiência, da observação e da exploração de seu ambiente, a criança modifica situações, reestrutura seus esquemas de pensamento, interpreta e busca soluções para fatos novos, favorecendo seu desenvolvimento. </a:t>
            </a:r>
          </a:p>
        </p:txBody>
      </p:sp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3339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571328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21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Trabalhando com princípios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628650" y="1622425"/>
            <a:ext cx="7886700" cy="4351338"/>
          </a:xfrm>
        </p:spPr>
        <p:txBody>
          <a:bodyPr>
            <a:normAutofit/>
          </a:bodyPr>
          <a:lstStyle/>
          <a:p>
            <a:r>
              <a:rPr lang="pt-BR" dirty="0" smtClean="0"/>
              <a:t>Princípios = valores que na vida do dia a dia</a:t>
            </a:r>
          </a:p>
          <a:p>
            <a:r>
              <a:rPr lang="pt-BR" dirty="0" smtClean="0"/>
              <a:t>Não fica apenas no cognitivo.</a:t>
            </a:r>
          </a:p>
          <a:p>
            <a:r>
              <a:rPr lang="pt-BR" dirty="0" smtClean="0"/>
              <a:t>Quando nos apropriamos do princípio = Viver primeiro, falar depois.</a:t>
            </a:r>
          </a:p>
          <a:p>
            <a:r>
              <a:rPr lang="pt-BR" dirty="0"/>
              <a:t>Deus faz isso conosco ele nos proporciona </a:t>
            </a:r>
            <a:r>
              <a:rPr lang="pt-BR" dirty="0" smtClean="0"/>
              <a:t>experiências </a:t>
            </a:r>
            <a:r>
              <a:rPr lang="pt-BR" dirty="0"/>
              <a:t>e vivência e depois podemos ministrar com propriedade nesta área</a:t>
            </a:r>
            <a:r>
              <a:rPr lang="pt-BR" dirty="0" smtClean="0"/>
              <a:t>.</a:t>
            </a:r>
            <a:endParaRPr lang="pt-BR" dirty="0"/>
          </a:p>
          <a:p>
            <a:endParaRPr lang="pt-BR" dirty="0"/>
          </a:p>
        </p:txBody>
      </p:sp>
      <p:pic>
        <p:nvPicPr>
          <p:cNvPr id="4" name="Picture 3" descr="\\Lincoln\G\logo_ttrabalho_em_conjunto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393901" y="5989345"/>
            <a:ext cx="750099" cy="872673"/>
          </a:xfrm>
          <a:prstGeom prst="rect">
            <a:avLst/>
          </a:prstGeom>
          <a:noFill/>
        </p:spPr>
      </p:pic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29392762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3819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846046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647564" y="548680"/>
            <a:ext cx="7848872" cy="4536504"/>
          </a:xfrm>
        </p:spPr>
        <p:txBody>
          <a:bodyPr>
            <a:noAutofit/>
          </a:bodyPr>
          <a:lstStyle/>
          <a:p>
            <a:pPr algn="ctr">
              <a:lnSpc>
                <a:spcPct val="150000"/>
              </a:lnSpc>
              <a:buFontTx/>
              <a:buNone/>
            </a:pPr>
            <a:r>
              <a:rPr lang="pt-BR" altLang="pt-BR" dirty="0">
                <a:latin typeface="Arial" pitchFamily="34" charset="0"/>
                <a:cs typeface="Arial" pitchFamily="34" charset="0"/>
              </a:rPr>
              <a:t>Perceber as características comuns de cada faixa etária e </a:t>
            </a:r>
            <a:r>
              <a:rPr lang="pt-BR" altLang="pt-BR" dirty="0" smtClean="0">
                <a:latin typeface="Arial" pitchFamily="34" charset="0"/>
                <a:cs typeface="Arial" pitchFamily="34" charset="0"/>
              </a:rPr>
              <a:t>oferecer </a:t>
            </a:r>
            <a:r>
              <a:rPr lang="pt-BR" altLang="pt-BR" dirty="0">
                <a:latin typeface="Arial" pitchFamily="34" charset="0"/>
                <a:cs typeface="Arial" pitchFamily="34" charset="0"/>
              </a:rPr>
              <a:t>um ambiente agradável que facilite que os princípios bíblicos sejam conhecidos, sentidos e praticados </a:t>
            </a:r>
            <a:r>
              <a:rPr lang="pt-BR" altLang="pt-BR" u="sng" dirty="0">
                <a:latin typeface="Arial" pitchFamily="34" charset="0"/>
                <a:cs typeface="Arial" pitchFamily="34" charset="0"/>
              </a:rPr>
              <a:t>ampliarão as possibilidades</a:t>
            </a:r>
            <a:r>
              <a:rPr lang="pt-BR" altLang="pt-BR" dirty="0">
                <a:latin typeface="Arial" pitchFamily="34" charset="0"/>
                <a:cs typeface="Arial" pitchFamily="34" charset="0"/>
              </a:rPr>
              <a:t> da criança desenvolver uma vida comprometida com </a:t>
            </a:r>
            <a:r>
              <a:rPr lang="pt-BR" altLang="pt-BR" dirty="0" smtClean="0">
                <a:latin typeface="Arial" pitchFamily="34" charset="0"/>
                <a:cs typeface="Arial" pitchFamily="34" charset="0"/>
              </a:rPr>
              <a:t>Cristo.</a:t>
            </a:r>
            <a:endParaRPr lang="pt-BR" altLang="pt-BR" i="1" dirty="0">
              <a:latin typeface="Arial" pitchFamily="34" charset="0"/>
              <a:cs typeface="Arial" pitchFamily="34" charset="0"/>
            </a:endParaRPr>
          </a:p>
        </p:txBody>
      </p:sp>
      <p:pic>
        <p:nvPicPr>
          <p:cNvPr id="5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07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33569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8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195" grpId="0" build="p" autoUpdateAnimBg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>
          <a:xfrm>
            <a:off x="685800" y="1340768"/>
            <a:ext cx="7772400" cy="1470025"/>
          </a:xfrm>
        </p:spPr>
        <p:txBody>
          <a:bodyPr/>
          <a:lstStyle/>
          <a:p>
            <a:r>
              <a:rPr lang="pt-BR" dirty="0">
                <a:latin typeface="Comic Sans MS" panose="030F0702030302020204" pitchFamily="66" charset="0"/>
              </a:rPr>
              <a:t>Implantando o</a:t>
            </a:r>
            <a:br>
              <a:rPr lang="pt-BR" dirty="0">
                <a:latin typeface="Comic Sans MS" panose="030F0702030302020204" pitchFamily="66" charset="0"/>
              </a:rPr>
            </a:br>
            <a:r>
              <a:rPr lang="pt-BR" dirty="0">
                <a:latin typeface="Comic Sans MS" panose="030F0702030302020204" pitchFamily="66" charset="0"/>
              </a:rPr>
              <a:t>Trabalho em Conjunto</a:t>
            </a: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22920"/>
          </a:xfrm>
        </p:spPr>
        <p:txBody>
          <a:bodyPr/>
          <a:lstStyle/>
          <a:p>
            <a:r>
              <a:rPr lang="pt-BR" sz="4000" dirty="0" smtClean="0">
                <a:solidFill>
                  <a:schemeClr val="tx1"/>
                </a:solidFill>
                <a:hlinkClick r:id="rId4" action="ppaction://hlinkfile"/>
              </a:rPr>
              <a:t>Qual nosso objetivo? </a:t>
            </a:r>
            <a:endParaRPr lang="pt-BR" altLang="pt-BR" sz="4000" dirty="0">
              <a:solidFill>
                <a:schemeClr val="tx1"/>
              </a:solidFill>
              <a:cs typeface="Arial" charset="0"/>
            </a:endParaRPr>
          </a:p>
          <a:p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526611319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2793" name="CorelDRAW" r:id="rId6" imgW="1222248" imgH="1176528" progId="CorelDraw.Graphic.15">
                  <p:embed/>
                </p:oleObj>
              </mc:Choice>
              <mc:Fallback>
                <p:oleObj name="CorelDRAW" r:id="rId6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3465322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aixaDeTexto 4"/>
          <p:cNvSpPr txBox="1">
            <a:spLocks noChangeArrowheads="1"/>
          </p:cNvSpPr>
          <p:nvPr/>
        </p:nvSpPr>
        <p:spPr bwMode="auto">
          <a:xfrm>
            <a:off x="251520" y="-14254"/>
            <a:ext cx="8635801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400" b="1" dirty="0">
                <a:cs typeface="Arial" charset="0"/>
              </a:rPr>
              <a:t>Entendendo o material</a:t>
            </a:r>
          </a:p>
          <a:p>
            <a:pPr eaLnBrk="1" hangingPunct="1"/>
            <a:endParaRPr lang="pt-BR" altLang="pt-BR" sz="2000" dirty="0">
              <a:cs typeface="Arial" charset="0"/>
            </a:endParaRPr>
          </a:p>
          <a:p>
            <a:pPr algn="ctr" eaLnBrk="1" hangingPunct="1"/>
            <a:r>
              <a:rPr lang="pt-BR" altLang="pt-BR" sz="2000" dirty="0">
                <a:cs typeface="Arial" charset="0"/>
              </a:rPr>
              <a:t>Um material adequado às características próprias de cada faixa etária.</a:t>
            </a:r>
            <a:r>
              <a:rPr lang="pt-BR" altLang="pt-BR" sz="2400" dirty="0">
                <a:cs typeface="Arial" charset="0"/>
              </a:rPr>
              <a:t> </a:t>
            </a:r>
          </a:p>
          <a:p>
            <a:pPr eaLnBrk="1" hangingPunct="1"/>
            <a:endParaRPr lang="pt-BR" altLang="pt-BR" sz="2400" dirty="0">
              <a:cs typeface="Arial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233324061"/>
              </p:ext>
            </p:extLst>
          </p:nvPr>
        </p:nvGraphicFramePr>
        <p:xfrm>
          <a:off x="857224" y="1472241"/>
          <a:ext cx="7429551" cy="4317196"/>
        </p:xfrm>
        <a:graphic>
          <a:graphicData uri="http://schemas.openxmlformats.org/drawingml/2006/table">
            <a:tbl>
              <a:tblPr firstRow="1" bandRow="1">
                <a:tableStyleId>{912C8C85-51F0-491E-9774-3900AFEF0FD7}</a:tableStyleId>
              </a:tblPr>
              <a:tblGrid>
                <a:gridCol w="1428760"/>
                <a:gridCol w="1785950"/>
                <a:gridCol w="1500198"/>
                <a:gridCol w="1228733"/>
                <a:gridCol w="1485910"/>
              </a:tblGrid>
              <a:tr h="421238">
                <a:tc rowSpan="2">
                  <a:txBody>
                    <a:bodyPr/>
                    <a:lstStyle/>
                    <a:p>
                      <a:r>
                        <a:rPr lang="pt-BR" sz="1800" kern="1200" dirty="0" smtClean="0">
                          <a:solidFill>
                            <a:schemeClr val="tx1"/>
                          </a:solidFill>
                        </a:rPr>
                        <a:t>Idades*</a:t>
                      </a:r>
                      <a:endParaRPr lang="pt-BR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sz="1800" kern="1200" dirty="0" smtClean="0">
                          <a:solidFill>
                            <a:schemeClr val="tx1"/>
                          </a:solidFill>
                        </a:rPr>
                        <a:t>Celebração</a:t>
                      </a:r>
                      <a:endParaRPr lang="pt-BR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tx1"/>
                          </a:solidFill>
                        </a:rPr>
                        <a:t>Célula</a:t>
                      </a:r>
                      <a:endParaRPr lang="pt-BR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tx1"/>
                          </a:solidFill>
                        </a:rPr>
                        <a:t>Lar</a:t>
                      </a:r>
                      <a:endParaRPr lang="pt-BR" sz="1800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2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/>
                        <a:t>Pais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dirty="0" smtClean="0"/>
                        <a:t>Filhos</a:t>
                      </a:r>
                      <a:endParaRPr lang="pt-BR" sz="18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0 -2 anos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Maternal + 4 livros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pt-BR" sz="1600" dirty="0" smtClean="0"/>
                    </a:p>
                    <a:p>
                      <a:pPr algn="ctr"/>
                      <a:endParaRPr lang="pt-BR" sz="1600" dirty="0" smtClean="0"/>
                    </a:p>
                    <a:p>
                      <a:pPr algn="ctr"/>
                      <a:endParaRPr lang="pt-BR" sz="1600" dirty="0" smtClean="0"/>
                    </a:p>
                    <a:p>
                      <a:pPr algn="ctr"/>
                      <a:r>
                        <a:rPr lang="pt-BR" sz="1600" dirty="0" smtClean="0"/>
                        <a:t>Revista </a:t>
                      </a:r>
                    </a:p>
                    <a:p>
                      <a:pPr algn="ctr"/>
                      <a:r>
                        <a:rPr lang="pt-BR" sz="1600" dirty="0" smtClean="0"/>
                        <a:t>de </a:t>
                      </a:r>
                    </a:p>
                    <a:p>
                      <a:pPr algn="ctr"/>
                      <a:r>
                        <a:rPr lang="pt-BR" sz="1600" dirty="0" smtClean="0"/>
                        <a:t>Célula</a:t>
                      </a:r>
                    </a:p>
                    <a:p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pt-BR" sz="1600" dirty="0" smtClean="0"/>
                    </a:p>
                    <a:p>
                      <a:pPr algn="ctr"/>
                      <a:endParaRPr lang="pt-BR" sz="1600" dirty="0" smtClean="0"/>
                    </a:p>
                    <a:p>
                      <a:pPr algn="ctr"/>
                      <a:endParaRPr lang="pt-BR" sz="1600" dirty="0" smtClean="0"/>
                    </a:p>
                    <a:p>
                      <a:pPr algn="ctr"/>
                      <a:r>
                        <a:rPr lang="pt-BR" sz="1600" dirty="0" smtClean="0"/>
                        <a:t>Revista </a:t>
                      </a:r>
                    </a:p>
                    <a:p>
                      <a:pPr algn="ctr"/>
                      <a:r>
                        <a:rPr lang="pt-BR" sz="1600" dirty="0" smtClean="0"/>
                        <a:t>de </a:t>
                      </a:r>
                    </a:p>
                    <a:p>
                      <a:pPr algn="ctr"/>
                      <a:r>
                        <a:rPr lang="pt-BR" sz="1600" dirty="0" smtClean="0"/>
                        <a:t>Pais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Não há material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562446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3-  anos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Facilitador 1 + Criança  1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Não há material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5 -6 anos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Facilitador 2 + Criança  2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Não há material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7 -8 anos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Facilitador 3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Devocional</a:t>
                      </a:r>
                      <a:r>
                        <a:rPr lang="pt-BR" sz="1600" baseline="0" dirty="0" smtClean="0"/>
                        <a:t> 3</a:t>
                      </a:r>
                      <a:endParaRPr lang="pt-BR" sz="1600" dirty="0" smtClean="0"/>
                    </a:p>
                    <a:p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9</a:t>
                      </a:r>
                      <a:r>
                        <a:rPr lang="pt-BR" sz="1600" baseline="0" dirty="0" smtClean="0"/>
                        <a:t> -10 anos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Facilitador 4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Devocional</a:t>
                      </a:r>
                      <a:r>
                        <a:rPr lang="pt-BR" sz="1600" baseline="0" dirty="0" smtClean="0"/>
                        <a:t> 3</a:t>
                      </a:r>
                      <a:endParaRPr lang="pt-BR" sz="1600" dirty="0" smtClean="0"/>
                    </a:p>
                    <a:p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11 -12 anos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dirty="0" smtClean="0"/>
                        <a:t>Facilitador 5 </a:t>
                      </a:r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endParaRPr lang="pt-B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dirty="0" smtClean="0"/>
                        <a:t>Devocional</a:t>
                      </a:r>
                      <a:r>
                        <a:rPr lang="pt-BR" sz="1600" baseline="0" dirty="0" smtClean="0"/>
                        <a:t> 3</a:t>
                      </a:r>
                      <a:endParaRPr lang="pt-BR" sz="1600" dirty="0" smtClean="0"/>
                    </a:p>
                    <a:p>
                      <a:endParaRPr lang="pt-BR" sz="1600" b="1" dirty="0">
                        <a:solidFill>
                          <a:schemeClr val="tx1"/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12700" cap="flat" cmpd="sng" algn="ctr">
                      <a:solidFill>
                        <a:schemeClr val="accent6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</a:tcPr>
                </a:tc>
              </a:tr>
            </a:tbl>
          </a:graphicData>
        </a:graphic>
      </p:graphicFrame>
      <p:pic>
        <p:nvPicPr>
          <p:cNvPr id="7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1531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821" name="Imagem 8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819" name="Retângulo 4"/>
          <p:cNvSpPr>
            <a:spLocks noChangeArrowheads="1"/>
          </p:cNvSpPr>
          <p:nvPr/>
        </p:nvSpPr>
        <p:spPr bwMode="auto">
          <a:xfrm>
            <a:off x="323528" y="476672"/>
            <a:ext cx="8640960" cy="58785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 dirty="0">
                <a:latin typeface="+mn-lt"/>
                <a:cs typeface="Arial" charset="0"/>
              </a:rPr>
              <a:t>A proposta para o TRABALHO EM CONJUNTO</a:t>
            </a:r>
          </a:p>
          <a:p>
            <a:pPr eaLnBrk="1" hangingPunct="1"/>
            <a:endParaRPr lang="pt-BR" altLang="pt-BR" sz="3200" dirty="0">
              <a:latin typeface="+mn-lt"/>
              <a:cs typeface="Arial" charset="0"/>
            </a:endParaRPr>
          </a:p>
          <a:p>
            <a:pPr eaLnBrk="1" hangingPunct="1"/>
            <a:r>
              <a:rPr lang="pt-BR" altLang="pt-BR" sz="3200" dirty="0">
                <a:latin typeface="+mn-lt"/>
                <a:cs typeface="Arial" charset="0"/>
              </a:rPr>
              <a:t>Facilitador </a:t>
            </a:r>
            <a:r>
              <a:rPr lang="pt-BR" altLang="pt-BR" sz="3200" u="sng" dirty="0">
                <a:latin typeface="+mn-lt"/>
                <a:cs typeface="Arial" charset="0"/>
              </a:rPr>
              <a:t>interagindo</a:t>
            </a:r>
            <a:r>
              <a:rPr lang="pt-BR" altLang="pt-BR" sz="3200" dirty="0">
                <a:latin typeface="+mn-lt"/>
                <a:cs typeface="Arial" charset="0"/>
              </a:rPr>
              <a:t> com crianças de diferentes idades, procurando articular os recursos e capacidades afetivas, emocionais, sociais, cognitivas e espirituais de cada criança ao princípio bíblico vivenciado na Celebração (igreja). </a:t>
            </a:r>
          </a:p>
          <a:p>
            <a:pPr eaLnBrk="1" hangingPunct="1"/>
            <a:endParaRPr lang="pt-BR" altLang="pt-BR" sz="3200" dirty="0">
              <a:latin typeface="+mn-lt"/>
              <a:cs typeface="Arial" charset="0"/>
            </a:endParaRPr>
          </a:p>
          <a:p>
            <a:pPr eaLnBrk="1" hangingPunct="1"/>
            <a:r>
              <a:rPr lang="pt-BR" altLang="pt-BR" sz="3200" dirty="0">
                <a:latin typeface="+mn-lt"/>
                <a:cs typeface="Arial" charset="0"/>
              </a:rPr>
              <a:t>A aprendizagem não está baseada somente nas propostas do facilitador, mas em escutar as crianças e incentivá-las a interagir com as demais. </a:t>
            </a:r>
          </a:p>
          <a:p>
            <a:pPr eaLnBrk="1" hangingPunct="1"/>
            <a:r>
              <a:rPr lang="pt-BR" altLang="pt-BR" sz="2400" b="1" i="1" dirty="0">
                <a:cs typeface="Arial" charset="0"/>
              </a:rPr>
              <a:t> </a:t>
            </a:r>
            <a:endParaRPr lang="pt-BR" altLang="pt-BR" sz="2400" dirty="0">
              <a:cs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2558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1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133" name="Imagem 8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8131" name="Retângulo 5"/>
          <p:cNvSpPr>
            <a:spLocks noChangeArrowheads="1"/>
          </p:cNvSpPr>
          <p:nvPr/>
        </p:nvSpPr>
        <p:spPr bwMode="auto">
          <a:xfrm>
            <a:off x="755576" y="1052736"/>
            <a:ext cx="7704856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charset="0"/>
              </a:rPr>
              <a:t>Se a sua igreja não trabalha com grupos pequenos (Células), pode usar todo o material, com exceção da revista Células.</a:t>
            </a:r>
            <a:endParaRPr lang="pt-BR" altLang="pt-BR" sz="3200" dirty="0">
              <a:solidFill>
                <a:schemeClr val="accent2">
                  <a:lumMod val="50000"/>
                </a:schemeClr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charset="0"/>
              </a:rPr>
              <a:t> </a:t>
            </a:r>
            <a:endParaRPr lang="pt-BR" altLang="pt-BR" sz="3200" dirty="0">
              <a:solidFill>
                <a:schemeClr val="accent2">
                  <a:lumMod val="50000"/>
                </a:schemeClr>
              </a:solidFill>
              <a:latin typeface="+mn-lt"/>
              <a:cs typeface="Arial" charset="0"/>
            </a:endParaRPr>
          </a:p>
          <a:p>
            <a:pPr algn="ctr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latin typeface="+mn-lt"/>
                <a:cs typeface="Arial" charset="0"/>
              </a:rPr>
              <a:t>Se a sua igreja não utiliza o material Trabalho em Conjunto, a revista Células pode ser utilizada em células de interesse, isto é, células só de crianças. </a:t>
            </a:r>
            <a:endParaRPr lang="pt-BR" altLang="pt-BR" sz="3200" dirty="0">
              <a:solidFill>
                <a:schemeClr val="accent2">
                  <a:lumMod val="50000"/>
                </a:schemeClr>
              </a:solidFill>
              <a:latin typeface="+mn-lt"/>
              <a:cs typeface="Arial" charset="0"/>
            </a:endParaRP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0748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" dur="500"/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813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1" name="Retângulo 4"/>
          <p:cNvSpPr>
            <a:spLocks noChangeArrowheads="1"/>
          </p:cNvSpPr>
          <p:nvPr/>
        </p:nvSpPr>
        <p:spPr bwMode="auto">
          <a:xfrm>
            <a:off x="892745" y="1340768"/>
            <a:ext cx="7502525" cy="3970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	Perceber as características comuns de cada faixa etária e oferecer um ambiente agradável que facilite que os princípios bíblicos sejam conhecidos, sentidos e praticados ampliarão as possibilidades da criança desenvolver uma vida comprometida com Cristo.</a:t>
            </a:r>
          </a:p>
          <a:p>
            <a:pPr algn="ctr" eaLnBrk="1" hangingPunct="1">
              <a:lnSpc>
                <a:spcPct val="150000"/>
              </a:lnSpc>
            </a:pPr>
            <a:endParaRPr lang="pt-BR" altLang="pt-BR" sz="2400" b="1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8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6879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11166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5" name="CaixaDeTexto 4"/>
          <p:cNvSpPr txBox="1">
            <a:spLocks noChangeArrowheads="1"/>
          </p:cNvSpPr>
          <p:nvPr/>
        </p:nvSpPr>
        <p:spPr bwMode="auto">
          <a:xfrm>
            <a:off x="467545" y="408727"/>
            <a:ext cx="8462144" cy="15081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Entendendo o material</a:t>
            </a:r>
          </a:p>
          <a:p>
            <a:pPr eaLnBrk="1" hangingPunct="1"/>
            <a:endParaRPr lang="pt-BR" altLang="pt-BR" sz="20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0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Um material adequado às características próprias de cada faixa etária.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</a:p>
          <a:p>
            <a:pPr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graphicFrame>
        <p:nvGraphicFramePr>
          <p:cNvPr id="8" name="Tabela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02801704"/>
              </p:ext>
            </p:extLst>
          </p:nvPr>
        </p:nvGraphicFramePr>
        <p:xfrm>
          <a:off x="899592" y="1700808"/>
          <a:ext cx="7429551" cy="4317196"/>
        </p:xfrm>
        <a:graphic>
          <a:graphicData uri="http://schemas.openxmlformats.org/drawingml/2006/table">
            <a:tbl>
              <a:tblPr firstRow="1" bandRow="1">
                <a:tableStyleId>{638B1855-1B75-4FBE-930C-398BA8C253C6}</a:tableStyleId>
              </a:tblPr>
              <a:tblGrid>
                <a:gridCol w="1428760"/>
                <a:gridCol w="1785950"/>
                <a:gridCol w="1500198"/>
                <a:gridCol w="1228733"/>
                <a:gridCol w="1485910"/>
              </a:tblGrid>
              <a:tr h="421238">
                <a:tc rowSpan="2">
                  <a:txBody>
                    <a:bodyPr/>
                    <a:lstStyle/>
                    <a:p>
                      <a:r>
                        <a:rPr lang="pt-BR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Idades*</a:t>
                      </a:r>
                      <a:endParaRPr lang="pt-BR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r>
                        <a:rPr lang="pt-BR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Celebração</a:t>
                      </a:r>
                      <a:endParaRPr lang="pt-BR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Célula</a:t>
                      </a:r>
                      <a:endParaRPr lang="pt-BR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gridSpan="2">
                  <a:txBody>
                    <a:bodyPr/>
                    <a:lstStyle/>
                    <a:p>
                      <a:pPr algn="ctr"/>
                      <a:r>
                        <a:rPr lang="pt-BR" sz="1800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Lar</a:t>
                      </a:r>
                      <a:endParaRPr lang="pt-BR" sz="1800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pt-BR"/>
                    </a:p>
                  </a:txBody>
                  <a:tcPr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421238"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kern="120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Pais</a:t>
                      </a:r>
                      <a:endParaRPr lang="pt-BR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pt-BR" sz="18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Filhos</a:t>
                      </a:r>
                      <a:endParaRPr lang="pt-BR" sz="18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0 -2 anos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Maternal + 4 livros 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Revista </a:t>
                      </a: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de </a:t>
                      </a: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Célula</a:t>
                      </a:r>
                    </a:p>
                    <a:p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rowSpan="6">
                  <a:txBody>
                    <a:bodyPr/>
                    <a:lstStyle/>
                    <a:p>
                      <a:pPr algn="ctr"/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Revista </a:t>
                      </a: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de </a:t>
                      </a:r>
                    </a:p>
                    <a:p>
                      <a:pPr algn="ctr"/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Pais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Não há material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562446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3-  anos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Facilitador 1 + Criança  1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Não há material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5 -6 anos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Facilitador 2 + Criança  2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Não há material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7 -8 anos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Facilitador 3 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 dirty="0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Devocional</a:t>
                      </a:r>
                      <a:r>
                        <a:rPr lang="pt-BR" sz="1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3</a:t>
                      </a:r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9</a:t>
                      </a:r>
                      <a:r>
                        <a:rPr lang="pt-BR" sz="1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-10 anos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Facilitador 4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 vMerge="1">
                  <a:txBody>
                    <a:bodyPr/>
                    <a:lstStyle/>
                    <a:p>
                      <a:endParaRPr lang="pt-BR"/>
                    </a:p>
                  </a:txBody>
                  <a:tcPr/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Devocional</a:t>
                      </a:r>
                      <a:r>
                        <a:rPr lang="pt-BR" sz="1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3</a:t>
                      </a:r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  <a:tr h="488102"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11 -12 anos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Facilitador 5 </a:t>
                      </a:r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  <a:tc vMerge="1">
                  <a:txBody>
                    <a:bodyPr/>
                    <a:lstStyle/>
                    <a:p>
                      <a:endParaRPr lang="pt-B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</a:tcPr>
                </a:tc>
                <a:tc vMerge="1">
                  <a:txBody>
                    <a:bodyPr/>
                    <a:lstStyle/>
                    <a:p>
                      <a:pPr algn="ctr"/>
                      <a:endParaRPr lang="pt-BR" sz="1600" b="1" dirty="0"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</a:tcPr>
                </a:tc>
                <a:tc>
                  <a:txBody>
                    <a:bodyPr/>
                    <a:lstStyle/>
                    <a:p>
                      <a:pPr marL="0" marR="0" indent="0" algn="l" defTabSz="914400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pt-BR" sz="1600" b="1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Devocional</a:t>
                      </a:r>
                      <a:r>
                        <a:rPr lang="pt-BR" sz="1600" b="1" baseline="0" dirty="0" smtClean="0">
                          <a:solidFill>
                            <a:schemeClr val="accent2">
                              <a:lumMod val="50000"/>
                            </a:schemeClr>
                          </a:solidFill>
                          <a:latin typeface="Arial" pitchFamily="34" charset="0"/>
                          <a:cs typeface="Arial" pitchFamily="34" charset="0"/>
                        </a:rPr>
                        <a:t> 3</a:t>
                      </a:r>
                      <a:endParaRPr lang="pt-BR" sz="1600" b="1" dirty="0" smtClean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  <a:p>
                      <a:endParaRPr lang="pt-BR" sz="1600" b="1" dirty="0">
                        <a:solidFill>
                          <a:schemeClr val="accent2">
                            <a:lumMod val="50000"/>
                          </a:schemeClr>
                        </a:solidFill>
                        <a:latin typeface="Arial" pitchFamily="34" charset="0"/>
                        <a:cs typeface="Arial" pitchFamily="34" charset="0"/>
                      </a:endParaRPr>
                    </a:p>
                  </a:txBody>
                  <a:tcPr>
                    <a:lnL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T w="57150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solidFill>
                      <a:schemeClr val="bg2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7903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444012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Rectangle 1"/>
          <p:cNvSpPr>
            <a:spLocks noChangeArrowheads="1"/>
          </p:cNvSpPr>
          <p:nvPr/>
        </p:nvSpPr>
        <p:spPr bwMode="auto">
          <a:xfrm>
            <a:off x="4110185" y="1377926"/>
            <a:ext cx="4071937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r" eaLnBrk="1" hangingPunct="1"/>
            <a:r>
              <a:rPr lang="pt-BR" altLang="pt-BR" sz="10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IGREJA</a:t>
            </a:r>
            <a:endParaRPr lang="pt-BR" altLang="pt-BR" sz="900" dirty="0">
              <a:solidFill>
                <a:schemeClr val="accent1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  <a:p>
            <a:pPr algn="r"/>
            <a:r>
              <a:rPr lang="pt-BR" altLang="pt-BR" sz="10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Celebração (</a:t>
            </a:r>
            <a:r>
              <a:rPr lang="pt-BR" altLang="pt-BR" sz="1000" b="1" dirty="0">
                <a:solidFill>
                  <a:schemeClr val="accent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EBD</a:t>
            </a:r>
            <a:r>
              <a:rPr lang="pt-BR" altLang="pt-BR" sz="1000" b="1" dirty="0">
                <a:solidFill>
                  <a:schemeClr val="accent1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/ Culto)</a:t>
            </a:r>
            <a:endParaRPr lang="pt-BR" altLang="pt-BR" dirty="0">
              <a:solidFill>
                <a:schemeClr val="accent1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  <p:sp>
        <p:nvSpPr>
          <p:cNvPr id="35844" name="CaixaDeTexto 6"/>
          <p:cNvSpPr txBox="1">
            <a:spLocks noChangeArrowheads="1"/>
          </p:cNvSpPr>
          <p:nvPr/>
        </p:nvSpPr>
        <p:spPr bwMode="auto">
          <a:xfrm>
            <a:off x="541199" y="642937"/>
            <a:ext cx="3252787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IGREJA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Celebração (EBD/ Culto)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35845" name="Imagem 7" descr="casa 3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7491" y="620688"/>
            <a:ext cx="1071562" cy="714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5846" name="CaixaDeTexto 8"/>
          <p:cNvSpPr txBox="1">
            <a:spLocks noChangeArrowheads="1"/>
          </p:cNvSpPr>
          <p:nvPr/>
        </p:nvSpPr>
        <p:spPr bwMode="auto">
          <a:xfrm>
            <a:off x="518319" y="1700808"/>
            <a:ext cx="8086129" cy="40318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Faixas etárias: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têm por objetivo celebrar o nosso Deus. </a:t>
            </a: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Facilitador: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orientador da criança para a compreensão do princípio ensinado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.</a:t>
            </a:r>
          </a:p>
          <a:p>
            <a:pPr eaLnBrk="1" hangingPunct="1"/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                     Rodízio de pais como auxiliadores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Ensino: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É aqui que a criança vivencia o princípio bíblico. </a:t>
            </a:r>
          </a:p>
          <a:p>
            <a:pPr algn="ctr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Equilíbrio entre Saber, Sentir e Praticar. </a:t>
            </a:r>
            <a:endParaRPr lang="pt-BR" altLang="pt-BR" sz="2400" dirty="0" smtClean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ctr"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ctr" eaLnBrk="1" hangingPunct="1"/>
            <a:r>
              <a:rPr lang="pt-BR" altLang="pt-BR" sz="2000" i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... </a:t>
            </a:r>
            <a:r>
              <a:rPr lang="pt-BR" altLang="pt-BR" sz="2000" i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 ensinando-os a obedecer a tudo o que tenho mandado</a:t>
            </a:r>
            <a:r>
              <a:rPr lang="pt-BR" altLang="pt-BR" sz="2000" i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...</a:t>
            </a:r>
          </a:p>
          <a:p>
            <a:pPr algn="ctr" eaLnBrk="1" hangingPunct="1"/>
            <a:r>
              <a:rPr lang="pt-BR" altLang="pt-BR" sz="2000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Mateus 28.20</a:t>
            </a:r>
          </a:p>
        </p:txBody>
      </p:sp>
      <p:pic>
        <p:nvPicPr>
          <p:cNvPr id="11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9952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37994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7" name="Retângulo 5"/>
          <p:cNvSpPr>
            <a:spLocks noChangeArrowheads="1"/>
          </p:cNvSpPr>
          <p:nvPr/>
        </p:nvSpPr>
        <p:spPr bwMode="auto">
          <a:xfrm>
            <a:off x="465137" y="476672"/>
            <a:ext cx="8462963" cy="1323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REVISTA DO FACILITADOR</a:t>
            </a:r>
          </a:p>
          <a:p>
            <a:pPr algn="just"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just"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6868" name="Imagem 6" descr="FAC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1761" y="1196752"/>
            <a:ext cx="4536504" cy="279669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6869" name="Retângulo 9"/>
          <p:cNvSpPr>
            <a:spLocks noChangeArrowheads="1"/>
          </p:cNvSpPr>
          <p:nvPr/>
        </p:nvSpPr>
        <p:spPr bwMode="auto">
          <a:xfrm>
            <a:off x="395288" y="4077072"/>
            <a:ext cx="8532812" cy="18161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8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Respeita as faixas etárias com suas características, interesses e necessidades.</a:t>
            </a:r>
          </a:p>
          <a:p>
            <a:pPr algn="ctr" eaLnBrk="1" hangingPunct="1"/>
            <a:r>
              <a:rPr lang="pt-BR" altLang="pt-BR" sz="28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Tema bíblico unificado para todas as faixas etárias Informações e bases bíblicas. </a:t>
            </a:r>
          </a:p>
        </p:txBody>
      </p:sp>
      <p:pic>
        <p:nvPicPr>
          <p:cNvPr id="10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976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4210710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1" name="Retângulo 5"/>
          <p:cNvSpPr>
            <a:spLocks noChangeArrowheads="1"/>
          </p:cNvSpPr>
          <p:nvPr/>
        </p:nvSpPr>
        <p:spPr bwMode="auto">
          <a:xfrm>
            <a:off x="412526" y="477126"/>
            <a:ext cx="8462963" cy="3170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REVISTA DO FACILITADOR</a:t>
            </a:r>
          </a:p>
          <a:p>
            <a:pPr algn="just"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Sugestão de um programa para desenvolver a prática do princípio bíblico de maneira atraente, informal e interativa. </a:t>
            </a:r>
          </a:p>
          <a:p>
            <a:pPr algn="just"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Material de apoio pedagógico como: figuras coloridas (para os facilitadores 1, 2 e 3), festas de aniversário, programa especial e presença diferenciada a cada título. </a:t>
            </a:r>
          </a:p>
        </p:txBody>
      </p:sp>
      <p:pic>
        <p:nvPicPr>
          <p:cNvPr id="37892" name="Imagem 6" descr="FAC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2554" y="3789040"/>
            <a:ext cx="3743622" cy="230854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2000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98887610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5" name="Retângulo 4"/>
          <p:cNvSpPr>
            <a:spLocks noChangeArrowheads="1"/>
          </p:cNvSpPr>
          <p:nvPr/>
        </p:nvSpPr>
        <p:spPr bwMode="auto">
          <a:xfrm>
            <a:off x="539750" y="625475"/>
            <a:ext cx="8247063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REVISTA DA CRIANÇA 1 E 2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8916" name="Imagem 6" descr="CRIANÇAS.pn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8695">
            <a:off x="651692" y="2049442"/>
            <a:ext cx="4275436" cy="3424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8917" name="Retângulo 8"/>
          <p:cNvSpPr>
            <a:spLocks noChangeArrowheads="1"/>
          </p:cNvSpPr>
          <p:nvPr/>
        </p:nvSpPr>
        <p:spPr bwMode="auto">
          <a:xfrm>
            <a:off x="5076825" y="1484784"/>
            <a:ext cx="3816350" cy="3970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8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O objetivo é ajudar as crianças de 3 a 6 anos a desenvolver suas potencialidades manuais, reforçando o princípio aprendido no encontro por meio de atividades psicomotoras.</a:t>
            </a:r>
          </a:p>
        </p:txBody>
      </p:sp>
      <p:pic>
        <p:nvPicPr>
          <p:cNvPr id="9" name="Imagem 11" descr="power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3024" name="CorelDRAW" r:id="rId6" imgW="1222248" imgH="1176528" progId="CorelDraw.Graphic.15">
                  <p:embed/>
                </p:oleObj>
              </mc:Choice>
              <mc:Fallback>
                <p:oleObj name="CorelDRAW" r:id="rId6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6128131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9" name="Retângulo 4"/>
          <p:cNvSpPr>
            <a:spLocks noChangeArrowheads="1"/>
          </p:cNvSpPr>
          <p:nvPr/>
        </p:nvSpPr>
        <p:spPr bwMode="auto">
          <a:xfrm>
            <a:off x="395288" y="333375"/>
            <a:ext cx="8408987" cy="16922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MATERNAL</a:t>
            </a:r>
            <a:endParaRPr lang="pt-BR" altLang="pt-BR" sz="32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Seguindo o currículo das demais faixas etárias, apresenta temas mensais. </a:t>
            </a:r>
          </a:p>
          <a:p>
            <a:pPr algn="just"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39941" name="Imagem 8" descr="MATERNAL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03428">
            <a:off x="703983" y="2063753"/>
            <a:ext cx="2532625" cy="35100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2" name="Retângulo 9"/>
          <p:cNvSpPr>
            <a:spLocks noChangeArrowheads="1"/>
          </p:cNvSpPr>
          <p:nvPr/>
        </p:nvSpPr>
        <p:spPr bwMode="auto">
          <a:xfrm>
            <a:off x="3779838" y="1628775"/>
            <a:ext cx="4572000" cy="4432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pt-BR" altLang="pt-BR" sz="240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A criança dessa faixa etária tem reações características e necessidades específicas, por isso procuramos desenvolver um programa que as atendesse da melhor forma. Você encontrará dicas de como trabalhar especificamente uma faixa etária (0 a 12meses e 12 meses até 2 anos) quando se fizer necessário.  </a:t>
            </a:r>
          </a:p>
          <a:p>
            <a:pPr algn="just" eaLnBrk="1" hangingPunct="1"/>
            <a:r>
              <a:rPr lang="pt-BR" altLang="pt-BR" b="1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  <a:endParaRPr lang="pt-BR" altLang="pt-BR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0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4048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8812379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/>
          <p:cNvSpPr>
            <a:spLocks noChangeArrowheads="1"/>
          </p:cNvSpPr>
          <p:nvPr/>
        </p:nvSpPr>
        <p:spPr bwMode="auto">
          <a:xfrm>
            <a:off x="1785938" y="415925"/>
            <a:ext cx="5857875" cy="9953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anchor="ctr">
            <a:spAutoFit/>
          </a:bodyPr>
          <a:lstStyle/>
          <a:p>
            <a:pPr algn="ctr">
              <a:defRPr/>
            </a:pPr>
            <a:r>
              <a:rPr lang="pt-BR" sz="4400" b="1" baseline="8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OS VALORES DO REINO </a:t>
            </a:r>
          </a:p>
          <a:p>
            <a:pPr algn="ctr">
              <a:defRPr/>
            </a:pPr>
            <a:r>
              <a:rPr lang="pt-BR" sz="4400" b="1" baseline="8000" dirty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E A IGREJA EM </a:t>
            </a:r>
            <a:r>
              <a:rPr lang="pt-BR" sz="4400" b="1" baseline="8000" dirty="0" smtClean="0">
                <a:effectLst>
                  <a:outerShdw blurRad="38100" dist="38100" dir="2700000" algn="tl">
                    <a:srgbClr val="000000"/>
                  </a:outerShdw>
                </a:effectLst>
                <a:latin typeface="Calibri" pitchFamily="34" charset="0"/>
              </a:rPr>
              <a:t>PEQUENOS GRUPOS</a:t>
            </a:r>
            <a:endParaRPr lang="pt-BR" sz="4400" b="1" baseline="8000" dirty="0">
              <a:effectLst>
                <a:outerShdw blurRad="38100" dist="38100" dir="2700000" algn="tl">
                  <a:srgbClr val="000000"/>
                </a:outerShdw>
              </a:effectLst>
              <a:latin typeface="Calibri" pitchFamily="34" charset="0"/>
            </a:endParaRPr>
          </a:p>
        </p:txBody>
      </p:sp>
      <p:sp>
        <p:nvSpPr>
          <p:cNvPr id="3076" name="Rectangle 3"/>
          <p:cNvSpPr>
            <a:spLocks noChangeArrowheads="1"/>
          </p:cNvSpPr>
          <p:nvPr/>
        </p:nvSpPr>
        <p:spPr bwMode="auto">
          <a:xfrm>
            <a:off x="611188" y="1916113"/>
            <a:ext cx="8064500" cy="39354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/>
          <a:p>
            <a:pPr algn="ctr"/>
            <a:r>
              <a:rPr lang="pt-BR" sz="2800" b="1" dirty="0"/>
              <a:t>Os valores do Reino estão baseados </a:t>
            </a:r>
          </a:p>
          <a:p>
            <a:pPr algn="ctr"/>
            <a:r>
              <a:rPr lang="pt-BR" sz="2800" b="1" dirty="0"/>
              <a:t>em RELACIONAMENTOS:</a:t>
            </a:r>
          </a:p>
          <a:p>
            <a:pPr algn="ctr"/>
            <a:endParaRPr lang="pt-BR" sz="2800" b="1" dirty="0"/>
          </a:p>
          <a:p>
            <a:r>
              <a:rPr lang="pt-BR" sz="2800" b="1" dirty="0"/>
              <a:t>AMA O SENHOR TEU DEUS: expresso em oração e num estilo de vida de obediência a Deus.</a:t>
            </a:r>
          </a:p>
          <a:p>
            <a:r>
              <a:rPr lang="pt-BR" sz="2800" b="1" dirty="0"/>
              <a:t>AMA O TEU PRÓXIMO COMO A TI MESMO: expresso na vida de corpo e em evangelismo e missões</a:t>
            </a:r>
            <a:r>
              <a:rPr lang="pt-BR" sz="2800" dirty="0"/>
              <a:t>.</a:t>
            </a:r>
          </a:p>
        </p:txBody>
      </p:sp>
      <p:pic>
        <p:nvPicPr>
          <p:cNvPr id="7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25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4999671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6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3" name="Retângulo 4"/>
          <p:cNvSpPr>
            <a:spLocks noChangeArrowheads="1"/>
          </p:cNvSpPr>
          <p:nvPr/>
        </p:nvSpPr>
        <p:spPr bwMode="auto">
          <a:xfrm>
            <a:off x="395288" y="333375"/>
            <a:ext cx="8408987" cy="13223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LIVROS DE HISTÓRIA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Esses livros são usados na celebração (igreja), auxiliando o facilitador do Maternal na transmissão do Conteúdo Bíblico. 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0964" name="Imagem 6" descr="LIVRO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31913" y="1700213"/>
            <a:ext cx="6083300" cy="4329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9" name="Objeto 8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5071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2505334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rodízio de pais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457200" y="1600200"/>
            <a:ext cx="2386608" cy="4525963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Faça uma lista de pais ou responsáveis e seus filhos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43808" y="1124744"/>
            <a:ext cx="6042045" cy="55622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773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Sistema de rodízio de pais</a:t>
            </a:r>
            <a:endParaRPr lang="pt-BR" dirty="0"/>
          </a:p>
        </p:txBody>
      </p:sp>
      <p:sp>
        <p:nvSpPr>
          <p:cNvPr id="5" name="Espaço Reservado para Conteúdo 4"/>
          <p:cNvSpPr>
            <a:spLocks noGrp="1"/>
          </p:cNvSpPr>
          <p:nvPr>
            <p:ph idx="1"/>
          </p:nvPr>
        </p:nvSpPr>
        <p:spPr>
          <a:xfrm>
            <a:off x="251520" y="5805264"/>
            <a:ext cx="8579296" cy="748680"/>
          </a:xfrm>
        </p:spPr>
        <p:txBody>
          <a:bodyPr/>
          <a:lstStyle/>
          <a:p>
            <a:pPr marL="0" indent="0" algn="ctr">
              <a:buNone/>
            </a:pPr>
            <a:r>
              <a:rPr lang="pt-BR" dirty="0" smtClean="0"/>
              <a:t>Monte uma tabela para o rodizio</a:t>
            </a:r>
            <a:endParaRPr lang="pt-BR" dirty="0"/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118" y="1196752"/>
            <a:ext cx="7046266" cy="451144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878478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7" name="CaixaDeTexto 4"/>
          <p:cNvSpPr txBox="1">
            <a:spLocks noChangeArrowheads="1"/>
          </p:cNvSpPr>
          <p:nvPr/>
        </p:nvSpPr>
        <p:spPr bwMode="auto">
          <a:xfrm>
            <a:off x="1785938" y="571500"/>
            <a:ext cx="817562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LAR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41988" name="Imagem 5" descr="casa 2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2280" y="401638"/>
            <a:ext cx="1314450" cy="1000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1989" name="CaixaDeTexto 7"/>
          <p:cNvSpPr txBox="1">
            <a:spLocks noChangeArrowheads="1"/>
          </p:cNvSpPr>
          <p:nvPr/>
        </p:nvSpPr>
        <p:spPr bwMode="auto">
          <a:xfrm>
            <a:off x="323850" y="1484313"/>
            <a:ext cx="8605838" cy="47397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Momento familiar semanal e Devocional: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reforço diário na prática do princípio.</a:t>
            </a:r>
          </a:p>
          <a:p>
            <a:pPr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Pais: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exemplo de uma vida cristã 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autêntica, r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eforço e supervisão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</a:p>
          <a:p>
            <a:pPr eaLnBrk="1" hangingPunct="1"/>
            <a:r>
              <a:rPr lang="pt-BR" altLang="pt-BR" sz="2400" b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Ensino</a:t>
            </a:r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: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É aqui que a criança aplica o princípio bíblico. </a:t>
            </a:r>
          </a:p>
          <a:p>
            <a:pPr eaLnBrk="1" hangingPunct="1"/>
            <a:endParaRPr lang="pt-BR" altLang="pt-BR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/>
            <a:r>
              <a:rPr lang="pt-BR" altLang="pt-BR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 </a:t>
            </a:r>
          </a:p>
          <a:p>
            <a:pPr algn="ctr" eaLnBrk="1" hangingPunct="1"/>
            <a:r>
              <a:rPr lang="pt-BR" altLang="pt-BR" sz="2000" i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Não as esconderemos dos nossos filhos, mas falaremos aos nossos descendentes a respeito do poder de Deus, o Senhor, dos seus feitos poderosos e das coisas maravilhosas que ele fez. </a:t>
            </a:r>
          </a:p>
          <a:p>
            <a:pPr algn="ctr" eaLnBrk="1" hangingPunct="1"/>
            <a:r>
              <a:rPr lang="pt-BR" altLang="pt-BR" sz="20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Salmos 78.4</a:t>
            </a:r>
          </a:p>
          <a:p>
            <a:pPr eaLnBrk="1" hangingPunct="1"/>
            <a:endParaRPr lang="pt-BR" altLang="pt-BR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9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6096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16589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29" name="Retângulo 5"/>
          <p:cNvSpPr>
            <a:spLocks noChangeArrowheads="1"/>
          </p:cNvSpPr>
          <p:nvPr/>
        </p:nvSpPr>
        <p:spPr bwMode="auto">
          <a:xfrm>
            <a:off x="611560" y="6289377"/>
            <a:ext cx="7215188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1400" dirty="0">
                <a:solidFill>
                  <a:schemeClr val="accent1">
                    <a:lumMod val="50000"/>
                  </a:schemeClr>
                </a:solidFill>
              </a:rPr>
              <a:t>Fonte: Guia Prático para professores de Ensino Fundamental I. JUN/2009</a:t>
            </a:r>
          </a:p>
        </p:txBody>
      </p:sp>
      <p:sp>
        <p:nvSpPr>
          <p:cNvPr id="3" name="Espaço Reservado para Texto 2"/>
          <p:cNvSpPr>
            <a:spLocks noGrp="1"/>
          </p:cNvSpPr>
          <p:nvPr>
            <p:ph type="body" idx="1"/>
          </p:nvPr>
        </p:nvSpPr>
        <p:spPr>
          <a:xfrm>
            <a:off x="467544" y="818260"/>
            <a:ext cx="8208912" cy="639762"/>
          </a:xfrm>
        </p:spPr>
        <p:txBody>
          <a:bodyPr/>
          <a:lstStyle/>
          <a:p>
            <a:pPr algn="ctr"/>
            <a:r>
              <a:rPr lang="pt-BR" altLang="pt-BR" sz="3200" dirty="0" smtClean="0">
                <a:solidFill>
                  <a:schemeClr val="accent2">
                    <a:lumMod val="50000"/>
                  </a:schemeClr>
                </a:solidFill>
              </a:rPr>
              <a:t>Atitudes que podem ajudar em casa e refletem em outros lugares</a:t>
            </a:r>
            <a:endParaRPr lang="pt-BR" sz="32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11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to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7121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Espaço Reservado para Texto 1"/>
          <p:cNvSpPr>
            <a:spLocks noGrp="1"/>
          </p:cNvSpPr>
          <p:nvPr>
            <p:ph type="body" sz="quarter" idx="3"/>
          </p:nvPr>
        </p:nvSpPr>
        <p:spPr>
          <a:xfrm>
            <a:off x="254826" y="1662412"/>
            <a:ext cx="8634348" cy="4626965"/>
          </a:xfrm>
        </p:spPr>
        <p:txBody>
          <a:bodyPr/>
          <a:lstStyle/>
          <a:p>
            <a:r>
              <a:rPr lang="pt-BR" b="0" dirty="0" smtClean="0">
                <a:solidFill>
                  <a:schemeClr val="accent2">
                    <a:lumMod val="50000"/>
                  </a:schemeClr>
                </a:solidFill>
              </a:rPr>
              <a:t>Estabelecer uma rotina de estudo, tarefas e devocional, checando se foram realizadas.</a:t>
            </a:r>
          </a:p>
          <a:p>
            <a:pPr marL="342900" indent="-342900">
              <a:buFontTx/>
              <a:buChar char="-"/>
            </a:pPr>
            <a:r>
              <a:rPr lang="pt-BR" b="0" dirty="0" smtClean="0">
                <a:solidFill>
                  <a:schemeClr val="accent2">
                    <a:lumMod val="50000"/>
                  </a:schemeClr>
                </a:solidFill>
              </a:rPr>
              <a:t>Filhos se tornam organizados, comprometidos e com mais facilidade de assimilar conteúdo.</a:t>
            </a:r>
          </a:p>
          <a:p>
            <a:r>
              <a:rPr lang="pt-BR" b="0" dirty="0" smtClean="0">
                <a:solidFill>
                  <a:schemeClr val="accent2">
                    <a:lumMod val="50000"/>
                  </a:schemeClr>
                </a:solidFill>
              </a:rPr>
              <a:t>Ter tempo para ouvir e compartilhar da vida de seus filhos.</a:t>
            </a:r>
          </a:p>
          <a:p>
            <a:pPr marL="342900" indent="-342900">
              <a:buFontTx/>
              <a:buChar char="-"/>
            </a:pPr>
            <a:r>
              <a:rPr lang="pt-BR" b="0" dirty="0" smtClean="0">
                <a:solidFill>
                  <a:schemeClr val="accent2">
                    <a:lumMod val="50000"/>
                  </a:schemeClr>
                </a:solidFill>
              </a:rPr>
              <a:t>Filhos se tornam mais seguros, equilibrados e submissos a autoridade responsável.</a:t>
            </a:r>
          </a:p>
          <a:p>
            <a:r>
              <a:rPr lang="pt-BR" b="0" dirty="0" smtClean="0">
                <a:solidFill>
                  <a:schemeClr val="accent2">
                    <a:lumMod val="50000"/>
                  </a:schemeClr>
                </a:solidFill>
              </a:rPr>
              <a:t>Pais com valores claros, colocando limites e respeitando seus filhos.</a:t>
            </a:r>
          </a:p>
          <a:p>
            <a:pPr marL="342900" indent="-342900">
              <a:buFont typeface="Calibri" panose="020F0502020204030204" pitchFamily="34" charset="0"/>
              <a:buChar char="⁻"/>
            </a:pPr>
            <a:r>
              <a:rPr lang="pt-BR" b="0" dirty="0" smtClean="0">
                <a:solidFill>
                  <a:schemeClr val="accent2">
                    <a:lumMod val="50000"/>
                  </a:schemeClr>
                </a:solidFill>
              </a:rPr>
              <a:t>Crianças  </a:t>
            </a:r>
            <a:r>
              <a:rPr lang="pt-BR" b="0" dirty="0" smtClean="0">
                <a:solidFill>
                  <a:schemeClr val="accent2">
                    <a:lumMod val="50000"/>
                  </a:schemeClr>
                </a:solidFill>
              </a:rPr>
              <a:t>equilibradas, respeitando os mais velhos e cumprindo seus compromissos.</a:t>
            </a:r>
            <a:endParaRPr lang="pt-BR" b="0" dirty="0">
              <a:solidFill>
                <a:schemeClr val="accent2">
                  <a:lumMod val="50000"/>
                </a:schemeClr>
              </a:solidFill>
            </a:endParaRPr>
          </a:p>
          <a:p>
            <a:endParaRPr lang="pt-BR" b="0" dirty="0" smtClean="0">
              <a:solidFill>
                <a:schemeClr val="accent2">
                  <a:lumMod val="5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74946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5" name="Rectangle 1"/>
          <p:cNvSpPr>
            <a:spLocks noChangeArrowheads="1"/>
          </p:cNvSpPr>
          <p:nvPr/>
        </p:nvSpPr>
        <p:spPr bwMode="auto">
          <a:xfrm>
            <a:off x="250825" y="611977"/>
            <a:ext cx="8569325" cy="584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DEVOCIONAIS 3, 4 E </a:t>
            </a:r>
            <a:r>
              <a:rPr lang="pt-BR" altLang="pt-BR" sz="3200" b="1" dirty="0" smtClean="0">
                <a:solidFill>
                  <a:schemeClr val="accent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5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ea typeface="Times New Roman" pitchFamily="18" charset="0"/>
              <a:cs typeface="Arial" charset="0"/>
            </a:endParaRPr>
          </a:p>
        </p:txBody>
      </p:sp>
      <p:pic>
        <p:nvPicPr>
          <p:cNvPr id="44036" name="Imagem 6" descr="DEVS.png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373847">
            <a:off x="566125" y="1957743"/>
            <a:ext cx="2892794" cy="21695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4037" name="Retângulo 8"/>
          <p:cNvSpPr>
            <a:spLocks noChangeArrowheads="1"/>
          </p:cNvSpPr>
          <p:nvPr/>
        </p:nvSpPr>
        <p:spPr bwMode="auto">
          <a:xfrm>
            <a:off x="3635896" y="1299532"/>
            <a:ext cx="5220767" cy="3785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ea typeface="Times New Roman" pitchFamily="18" charset="0"/>
                <a:cs typeface="Arial" charset="0"/>
              </a:rPr>
              <a:t>Essas revistas são usadas em casa durante a semana. O objetivo é reforçar o princípio aprendido na celebração ou EBD, oportunizando a prática do mesmo. Também visa ajudar as crianças de 7 a 12 anos a desenvolver o hábito devocional. Por que esperar que elas cresçam para prepará-las para esses momentos preciosos com o Senhor? </a:t>
            </a:r>
          </a:p>
        </p:txBody>
      </p:sp>
      <p:sp>
        <p:nvSpPr>
          <p:cNvPr id="44038" name="Retângulo 9"/>
          <p:cNvSpPr>
            <a:spLocks noChangeArrowheads="1"/>
          </p:cNvSpPr>
          <p:nvPr/>
        </p:nvSpPr>
        <p:spPr bwMode="auto">
          <a:xfrm>
            <a:off x="468313" y="5013325"/>
            <a:ext cx="8207375" cy="120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indent="180975"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/>
            <a:r>
              <a:rPr lang="pt-BR" altLang="pt-BR" sz="2400" dirty="0">
                <a:solidFill>
                  <a:srgbClr val="663300"/>
                </a:solidFill>
                <a:ea typeface="Times New Roman" pitchFamily="18" charset="0"/>
                <a:cs typeface="Arial" charset="0"/>
              </a:rPr>
              <a:t>O Facilitador incentiva as crianças a meditar diariamente na Palavra de Deus, pois o dever de verificação compete aos pais.  </a:t>
            </a:r>
          </a:p>
        </p:txBody>
      </p:sp>
      <p:pic>
        <p:nvPicPr>
          <p:cNvPr id="10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1" name="Objeto 10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8144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10579961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CaixaDeTexto 4"/>
          <p:cNvSpPr txBox="1">
            <a:spLocks noChangeArrowheads="1"/>
          </p:cNvSpPr>
          <p:nvPr/>
        </p:nvSpPr>
        <p:spPr bwMode="auto">
          <a:xfrm>
            <a:off x="323850" y="260350"/>
            <a:ext cx="8496300" cy="1508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REVISTA DE PAIS</a:t>
            </a:r>
            <a:r>
              <a:rPr lang="pt-BR" altLang="pt-BR" sz="32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</a:p>
          <a:p>
            <a:pPr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just" eaLnBrk="1" hangingPunct="1"/>
            <a:r>
              <a:rPr lang="pt-BR" altLang="pt-BR" b="1" dirty="0">
                <a:solidFill>
                  <a:schemeClr val="accent2">
                    <a:lumMod val="50000"/>
                  </a:schemeClr>
                </a:solidFill>
                <a:latin typeface="Calibri" pitchFamily="34" charset="0"/>
              </a:rPr>
              <a:t> </a:t>
            </a:r>
            <a:endParaRPr lang="pt-BR" altLang="pt-BR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  <a:p>
            <a:pPr eaLnBrk="1" hangingPunct="1"/>
            <a:endParaRPr lang="pt-BR" altLang="pt-BR" dirty="0">
              <a:solidFill>
                <a:schemeClr val="accent2">
                  <a:lumMod val="50000"/>
                </a:schemeClr>
              </a:solidFill>
              <a:latin typeface="Calibri" pitchFamily="34" charset="0"/>
            </a:endParaRPr>
          </a:p>
        </p:txBody>
      </p:sp>
      <p:pic>
        <p:nvPicPr>
          <p:cNvPr id="45060" name="Imagem 6" descr="PAI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988466">
            <a:off x="715963" y="1455738"/>
            <a:ext cx="1662112" cy="2322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5061" name="Retângulo 8"/>
          <p:cNvSpPr>
            <a:spLocks noChangeArrowheads="1"/>
          </p:cNvSpPr>
          <p:nvPr/>
        </p:nvSpPr>
        <p:spPr bwMode="auto">
          <a:xfrm>
            <a:off x="2987675" y="1125538"/>
            <a:ext cx="5400675" cy="30469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Essa revista auxilia os pais no acompanhamento espiritual dos filhos. </a:t>
            </a:r>
          </a:p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Texto bíblico, o versículo e o princípio que as crianças vivenciaram na celebração. </a:t>
            </a:r>
          </a:p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Sugestão para o momento familiar semanal (culto doméstico) de uma forma diferenciada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.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9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9168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323924" y="4172526"/>
            <a:ext cx="806450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É um tempo gostoso para ser vivido em família, procurando resgatar o diálogo e proporcionar momentos importantes para o desenvolvimento emocional e espiritual das crianças. 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78338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3" name="CaixaDeTexto 4"/>
          <p:cNvSpPr txBox="1">
            <a:spLocks noChangeArrowheads="1"/>
          </p:cNvSpPr>
          <p:nvPr/>
        </p:nvSpPr>
        <p:spPr bwMode="auto">
          <a:xfrm>
            <a:off x="479834" y="336502"/>
            <a:ext cx="4884254" cy="4616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PEQUENOS GRUPOS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46084" name="Imagem 5" descr="casa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8704" y="836712"/>
            <a:ext cx="17145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6085" name="CaixaDeTexto 6"/>
          <p:cNvSpPr txBox="1">
            <a:spLocks noChangeArrowheads="1"/>
          </p:cNvSpPr>
          <p:nvPr/>
        </p:nvSpPr>
        <p:spPr bwMode="auto">
          <a:xfrm>
            <a:off x="179512" y="836712"/>
            <a:ext cx="8712968" cy="52629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Gerações Integradas: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A relação entre </a:t>
            </a:r>
            <a:endParaRPr lang="pt-BR" altLang="pt-BR" sz="2400" dirty="0" smtClean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gerações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enriquecem o relacionamento </a:t>
            </a:r>
            <a:endParaRPr lang="pt-BR" altLang="pt-BR" sz="2400" dirty="0" smtClean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com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Deus.</a:t>
            </a: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Facilitador: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em um sistema de 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rodízio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, organizado pelo líder ou auxiliar da 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célula,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um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adulto comprometido com Jesus e com a igreja (inclui o líder de célula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).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</a:p>
          <a:p>
            <a:pPr eaLnBrk="1" hangingPunct="1"/>
            <a:r>
              <a:rPr lang="pt-BR" altLang="pt-BR" sz="24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Ensino: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É aqui que a criança testemunha e compartilha, 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é ensinada o evangelismo por amizade, ministra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 é 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ministrada.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eaLnBrk="1" hangingPunct="1"/>
            <a:r>
              <a:rPr lang="pt-BR" altLang="pt-BR" sz="2400" i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 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ctr" eaLnBrk="1" hangingPunct="1"/>
            <a:r>
              <a:rPr lang="pt-BR" altLang="pt-BR" i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Mas você, Tito, ensine o que está de acordo com a doutrina verdadeira. Ensine os mais velhos a serem moderados, sérios, prudentes e firmes na fé, no amor e na perseverança... Aconselhe também os homens mais jovens a serem prudentes.</a:t>
            </a:r>
            <a:r>
              <a:rPr lang="pt-BR" altLang="pt-BR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</a:t>
            </a:r>
            <a:r>
              <a:rPr lang="pt-BR" altLang="pt-BR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                                                                          Tito </a:t>
            </a:r>
            <a:r>
              <a:rPr lang="pt-BR" altLang="pt-BR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2.1 e 6</a:t>
            </a:r>
          </a:p>
        </p:txBody>
      </p:sp>
      <p:pic>
        <p:nvPicPr>
          <p:cNvPr id="9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0193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9684503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7" name="CaixaDeTexto 4"/>
          <p:cNvSpPr txBox="1">
            <a:spLocks noChangeArrowheads="1"/>
          </p:cNvSpPr>
          <p:nvPr/>
        </p:nvSpPr>
        <p:spPr bwMode="auto">
          <a:xfrm>
            <a:off x="539750" y="428625"/>
            <a:ext cx="8318500" cy="1446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REVISTA DE </a:t>
            </a:r>
            <a:r>
              <a:rPr lang="pt-BR" altLang="pt-BR" sz="3200" b="1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PEQUENOS GRUPOS  CÉLULAS – 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Evangelismo por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amizade (OIKOS). </a:t>
            </a:r>
          </a:p>
          <a:p>
            <a:pPr eaLnBrk="1" hangingPunct="1"/>
            <a:endParaRPr lang="pt-BR" altLang="pt-BR" sz="2400" dirty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</p:txBody>
      </p:sp>
      <p:pic>
        <p:nvPicPr>
          <p:cNvPr id="47108" name="Imagem 6" descr="CELULAS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188" y="1728812"/>
            <a:ext cx="3252787" cy="4508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7109" name="Retângulo 8"/>
          <p:cNvSpPr>
            <a:spLocks noChangeArrowheads="1"/>
          </p:cNvSpPr>
          <p:nvPr/>
        </p:nvSpPr>
        <p:spPr bwMode="auto">
          <a:xfrm>
            <a:off x="4067175" y="1884908"/>
            <a:ext cx="4572000" cy="38779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spcAft>
                <a:spcPts val="1800"/>
              </a:spcAft>
            </a:pP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Essa revista é usada nas células ou </a:t>
            </a: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pequenos grupos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. </a:t>
            </a:r>
            <a:endParaRPr lang="pt-BR" altLang="pt-BR" sz="2400" dirty="0" smtClean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O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objetivo é revisar o princípio recebido no domingo durante a celebração e compartilhar as experiências sobre a aplicação do mesmo. </a:t>
            </a:r>
            <a:endParaRPr lang="pt-BR" altLang="pt-BR" sz="2400" dirty="0" smtClean="0">
              <a:solidFill>
                <a:schemeClr val="accent2">
                  <a:lumMod val="50000"/>
                </a:schemeClr>
              </a:solidFill>
              <a:cs typeface="Arial" charset="0"/>
            </a:endParaRPr>
          </a:p>
          <a:p>
            <a:pPr algn="ctr" eaLnBrk="1" hangingPunct="1">
              <a:spcAft>
                <a:spcPts val="1800"/>
              </a:spcAft>
            </a:pPr>
            <a:r>
              <a:rPr lang="pt-BR" altLang="pt-BR" sz="2400" dirty="0" smtClean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Também </a:t>
            </a:r>
            <a:r>
              <a:rPr lang="pt-BR" altLang="pt-BR" sz="2400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é incentivado o evangelismo por amizade.</a:t>
            </a:r>
            <a:endParaRPr lang="pt-BR" altLang="pt-BR" sz="2400" dirty="0">
              <a:solidFill>
                <a:schemeClr val="accent2">
                  <a:lumMod val="50000"/>
                </a:schemeClr>
              </a:solidFill>
            </a:endParaRPr>
          </a:p>
        </p:txBody>
      </p:sp>
      <p:pic>
        <p:nvPicPr>
          <p:cNvPr id="9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0" name="Obje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225019141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1219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365989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Imagem 8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9155" name="Retângulo 5"/>
          <p:cNvSpPr>
            <a:spLocks noChangeArrowheads="1"/>
          </p:cNvSpPr>
          <p:nvPr/>
        </p:nvSpPr>
        <p:spPr bwMode="auto">
          <a:xfrm>
            <a:off x="503548" y="908720"/>
            <a:ext cx="8136904" cy="45243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3200" b="1" dirty="0">
                <a:solidFill>
                  <a:schemeClr val="accent2">
                    <a:lumMod val="50000"/>
                  </a:schemeClr>
                </a:solidFill>
                <a:cs typeface="Arial" charset="0"/>
              </a:rPr>
              <a:t>Segundo o RECNEI (Referencial Curricular Nacional para a Educação Infantil, v. 1, p30) a interação com crianças da mesma idade e de idades diferentes em situações diversas pode levar à promoção da aprendizagem, do desenvolvimento da individualidade e da diversidade, e da capacidade de relacionar-se. </a:t>
            </a:r>
          </a:p>
        </p:txBody>
      </p:sp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9724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3692112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2466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8" name="Espaço Reservado para Conteúdo 2"/>
          <p:cNvSpPr txBox="1">
            <a:spLocks/>
          </p:cNvSpPr>
          <p:nvPr/>
        </p:nvSpPr>
        <p:spPr>
          <a:xfrm>
            <a:off x="107504" y="692696"/>
            <a:ext cx="8856984" cy="4351338"/>
          </a:xfrm>
          <a:prstGeom prst="rect">
            <a:avLst/>
          </a:prstGeom>
        </p:spPr>
        <p:txBody>
          <a:bodyPr/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b="1" dirty="0" smtClean="0"/>
              <a:t>“Quando você se compromete a servir as crianças e a ganhá-las para o Reino de Deus, você está declarando guerra ao inimigo. </a:t>
            </a:r>
          </a:p>
          <a:p>
            <a:pPr marL="0" indent="0" algn="ctr">
              <a:buNone/>
            </a:pPr>
            <a:r>
              <a:rPr lang="pt-BR" b="1" dirty="0" smtClean="0"/>
              <a:t>Ele sabe que pode ganhar a próxima geração seduzindo as crianças. </a:t>
            </a:r>
          </a:p>
          <a:p>
            <a:pPr marL="0" indent="0" algn="ctr">
              <a:buNone/>
            </a:pPr>
            <a:r>
              <a:rPr lang="pt-BR" b="1" dirty="0" smtClean="0"/>
              <a:t>Suas melhores armas são tédio, apatia, solidão, distração, falta de disciplina e liderança fraca.”</a:t>
            </a:r>
          </a:p>
          <a:p>
            <a:pPr marL="0" indent="0" algn="ctr">
              <a:buNone/>
            </a:pPr>
            <a:endParaRPr lang="pt-BR" dirty="0" smtClean="0"/>
          </a:p>
          <a:p>
            <a:pPr marL="0" indent="0" algn="ctr">
              <a:buNone/>
            </a:pPr>
            <a:r>
              <a:rPr lang="pt-BR" dirty="0" smtClean="0"/>
              <a:t>(</a:t>
            </a:r>
            <a:r>
              <a:rPr lang="pt-BR" dirty="0" err="1" smtClean="0"/>
              <a:t>Lorna</a:t>
            </a:r>
            <a:r>
              <a:rPr lang="pt-BR" dirty="0" smtClean="0"/>
              <a:t> </a:t>
            </a:r>
            <a:r>
              <a:rPr lang="pt-BR" dirty="0" err="1" smtClean="0"/>
              <a:t>Jenkins</a:t>
            </a:r>
            <a:r>
              <a:rPr lang="pt-BR" dirty="0" smtClean="0"/>
              <a:t>)</a:t>
            </a:r>
            <a:endParaRPr lang="pt-BR" dirty="0"/>
          </a:p>
        </p:txBody>
      </p:sp>
    </p:spTree>
    <p:extLst>
      <p:ext uri="{BB962C8B-B14F-4D97-AF65-F5344CB8AC3E}">
        <p14:creationId xmlns:p14="http://schemas.microsoft.com/office/powerpoint/2010/main" val="40341679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Imagem 8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96049001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9397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/>
              <a:t>Evangelismo por amizade</a:t>
            </a:r>
            <a:endParaRPr lang="pt-BR" dirty="0"/>
          </a:p>
        </p:txBody>
      </p:sp>
      <p:pic>
        <p:nvPicPr>
          <p:cNvPr id="4" name="Imagem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35696" y="1241553"/>
            <a:ext cx="6963747" cy="4582164"/>
          </a:xfrm>
          <a:prstGeom prst="rect">
            <a:avLst/>
          </a:prstGeom>
        </p:spPr>
      </p:pic>
      <p:sp>
        <p:nvSpPr>
          <p:cNvPr id="9" name="Título 2"/>
          <p:cNvSpPr txBox="1">
            <a:spLocks/>
          </p:cNvSpPr>
          <p:nvPr/>
        </p:nvSpPr>
        <p:spPr bwMode="auto">
          <a:xfrm>
            <a:off x="107504" y="2691626"/>
            <a:ext cx="1728192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800" dirty="0" smtClean="0"/>
              <a:t>Ficha 1</a:t>
            </a:r>
          </a:p>
          <a:p>
            <a:endParaRPr lang="pt-BR" sz="2800" dirty="0" smtClean="0"/>
          </a:p>
          <a:p>
            <a:r>
              <a:rPr lang="pt-BR" sz="2800" dirty="0" smtClean="0"/>
              <a:t>Orar pelo amigo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33462014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158" name="Imagem 8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2" name="Objeto 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960059208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0419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3" name="Título 2"/>
          <p:cNvSpPr>
            <a:spLocks noGrp="1"/>
          </p:cNvSpPr>
          <p:nvPr>
            <p:ph type="title"/>
          </p:nvPr>
        </p:nvSpPr>
        <p:spPr>
          <a:xfrm>
            <a:off x="467544" y="908720"/>
            <a:ext cx="3466728" cy="1143000"/>
          </a:xfrm>
        </p:spPr>
        <p:txBody>
          <a:bodyPr/>
          <a:lstStyle/>
          <a:p>
            <a:r>
              <a:rPr lang="pt-BR" dirty="0" smtClean="0"/>
              <a:t>Evangelismo por amizade</a:t>
            </a:r>
            <a:endParaRPr lang="pt-BR" dirty="0"/>
          </a:p>
        </p:txBody>
      </p:sp>
      <p:pic>
        <p:nvPicPr>
          <p:cNvPr id="5" name="Imagem 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27984" y="278080"/>
            <a:ext cx="4410691" cy="6068272"/>
          </a:xfrm>
          <a:prstGeom prst="rect">
            <a:avLst/>
          </a:prstGeom>
        </p:spPr>
      </p:pic>
      <p:sp>
        <p:nvSpPr>
          <p:cNvPr id="7" name="Título 2"/>
          <p:cNvSpPr txBox="1">
            <a:spLocks/>
          </p:cNvSpPr>
          <p:nvPr/>
        </p:nvSpPr>
        <p:spPr bwMode="auto">
          <a:xfrm>
            <a:off x="755576" y="3222104"/>
            <a:ext cx="324036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rtl="0" eaLnBrk="0" fontAlgn="base" hangingPunct="0">
              <a:spcBef>
                <a:spcPct val="0"/>
              </a:spcBef>
              <a:spcAft>
                <a:spcPct val="0"/>
              </a:spcAft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  <a:lvl2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2pPr>
            <a:lvl3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3pPr>
            <a:lvl4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4pPr>
            <a:lvl5pPr algn="ctr" rtl="0" eaLnBrk="0" fontAlgn="base" hangingPunct="0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5pPr>
            <a:lvl6pPr marL="4572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6pPr>
            <a:lvl7pPr marL="9144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7pPr>
            <a:lvl8pPr marL="13716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8pPr>
            <a:lvl9pPr marL="1828800" algn="ctr" rtl="0" fontAlgn="base">
              <a:spcBef>
                <a:spcPct val="0"/>
              </a:spcBef>
              <a:spcAft>
                <a:spcPct val="0"/>
              </a:spcAft>
              <a:defRPr sz="44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r>
              <a:rPr lang="pt-BR" sz="2800" dirty="0" smtClean="0"/>
              <a:t>Ficha 2</a:t>
            </a:r>
          </a:p>
          <a:p>
            <a:endParaRPr lang="pt-BR" sz="2800" dirty="0" smtClean="0"/>
          </a:p>
          <a:p>
            <a:r>
              <a:rPr lang="pt-BR" sz="2800" dirty="0" smtClean="0"/>
              <a:t>Estratégia e acompanhamento</a:t>
            </a:r>
            <a:endParaRPr lang="pt-BR" sz="2800" dirty="0"/>
          </a:p>
        </p:txBody>
      </p:sp>
    </p:spTree>
    <p:extLst>
      <p:ext uri="{BB962C8B-B14F-4D97-AF65-F5344CB8AC3E}">
        <p14:creationId xmlns:p14="http://schemas.microsoft.com/office/powerpoint/2010/main" val="213345420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Espaço Reservado para Conteúdo 7"/>
          <p:cNvSpPr>
            <a:spLocks noGrp="1"/>
          </p:cNvSpPr>
          <p:nvPr>
            <p:ph idx="1"/>
          </p:nvPr>
        </p:nvSpPr>
        <p:spPr>
          <a:xfrm>
            <a:off x="628650" y="1052736"/>
            <a:ext cx="7886700" cy="4351338"/>
          </a:xfrm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r>
              <a:rPr lang="pt-BR" b="1" dirty="0"/>
              <a:t> </a:t>
            </a:r>
          </a:p>
          <a:p>
            <a:pPr marL="0" indent="0">
              <a:buNone/>
            </a:pPr>
            <a:r>
              <a:rPr lang="pt-BR" b="1" dirty="0"/>
              <a:t> </a:t>
            </a:r>
          </a:p>
          <a:p>
            <a:pPr marL="0" indent="0" algn="ctr">
              <a:buNone/>
            </a:pPr>
            <a:r>
              <a:rPr lang="pt-BR" sz="6500" b="1" dirty="0"/>
              <a:t>“É </a:t>
            </a:r>
            <a:r>
              <a:rPr lang="pt-BR" sz="6500" b="1" dirty="0" smtClean="0"/>
              <a:t>melhor construir </a:t>
            </a:r>
            <a:r>
              <a:rPr lang="pt-BR" sz="6500" b="1" dirty="0"/>
              <a:t>crianças</a:t>
            </a:r>
            <a:endParaRPr lang="pt-BR" sz="6500" dirty="0"/>
          </a:p>
          <a:p>
            <a:pPr marL="0" indent="0" algn="ctr">
              <a:buNone/>
            </a:pPr>
            <a:r>
              <a:rPr lang="pt-BR" sz="6500" b="1" dirty="0"/>
              <a:t> que remendar </a:t>
            </a:r>
            <a:r>
              <a:rPr lang="pt-BR" sz="6500" b="1" dirty="0" smtClean="0"/>
              <a:t>adultos</a:t>
            </a:r>
            <a:r>
              <a:rPr lang="pt-BR" sz="6500" b="1" dirty="0"/>
              <a:t>.”</a:t>
            </a:r>
            <a:endParaRPr lang="pt-BR" sz="6500" dirty="0"/>
          </a:p>
          <a:p>
            <a:pPr marL="0" indent="0">
              <a:buNone/>
            </a:pPr>
            <a:r>
              <a:rPr lang="pt-BR" b="1" dirty="0"/>
              <a:t> </a:t>
            </a:r>
            <a:endParaRPr lang="pt-BR" dirty="0"/>
          </a:p>
          <a:p>
            <a:pPr marL="0" indent="0">
              <a:buNone/>
            </a:pPr>
            <a:r>
              <a:rPr lang="pt-BR" b="1" dirty="0"/>
              <a:t> </a:t>
            </a:r>
            <a:endParaRPr lang="pt-BR" dirty="0"/>
          </a:p>
          <a:p>
            <a:pPr marL="0" indent="0">
              <a:buNone/>
            </a:pPr>
            <a:r>
              <a:rPr lang="pt-BR" b="1" dirty="0"/>
              <a:t> </a:t>
            </a:r>
            <a:endParaRPr lang="pt-BR" sz="36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3600" b="1" dirty="0"/>
              <a:t>Esta frase é uma adaptação da frase dos embaixadores do rei que diz:</a:t>
            </a:r>
            <a:endParaRPr lang="pt-BR" sz="3600" dirty="0"/>
          </a:p>
          <a:p>
            <a:pPr marL="0" indent="0" algn="ctr">
              <a:lnSpc>
                <a:spcPct val="120000"/>
              </a:lnSpc>
              <a:spcBef>
                <a:spcPts val="0"/>
              </a:spcBef>
              <a:buNone/>
            </a:pPr>
            <a:r>
              <a:rPr lang="pt-BR" sz="3600" b="1" dirty="0"/>
              <a:t> </a:t>
            </a:r>
            <a:r>
              <a:rPr lang="pt-BR" sz="3600" b="1" dirty="0" smtClean="0"/>
              <a:t> </a:t>
            </a:r>
            <a:r>
              <a:rPr lang="pt-BR" sz="3600" b="1" dirty="0"/>
              <a:t>“É melhor construir meninos que remendar homens.”</a:t>
            </a:r>
            <a:endParaRPr lang="pt-BR" sz="3600" dirty="0"/>
          </a:p>
          <a:p>
            <a:pPr marL="0" indent="0" algn="ctr">
              <a:buNone/>
            </a:pPr>
            <a:r>
              <a:rPr lang="pt-BR" b="1" dirty="0"/>
              <a:t>(pesquisar embaixadores do rei)</a:t>
            </a:r>
            <a:endParaRPr lang="pt-BR" dirty="0"/>
          </a:p>
          <a:p>
            <a:pPr algn="ctr"/>
            <a:endParaRPr lang="pt-BR" dirty="0"/>
          </a:p>
        </p:txBody>
      </p:sp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7" name="Objeto 6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353812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4514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4582783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2227" name="Imagem 4" descr="figura1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32452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8" name="Imagem 5" descr="figura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048904">
            <a:off x="6325755" y="3574657"/>
            <a:ext cx="2332416" cy="24464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2229" name="Imagem 6" descr="figura5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175" y="3286125"/>
            <a:ext cx="2782888" cy="35718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2230" name="Rectangle 2"/>
          <p:cNvSpPr>
            <a:spLocks noChangeArrowheads="1"/>
          </p:cNvSpPr>
          <p:nvPr/>
        </p:nvSpPr>
        <p:spPr bwMode="auto">
          <a:xfrm>
            <a:off x="539750" y="912396"/>
            <a:ext cx="7704138" cy="313932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/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Quando temos clareza da nossa responsabilidade perante a próxima geração e que é o próprio Deus quem nos chama  para ministrar às crianças, essa tarefa </a:t>
            </a:r>
          </a:p>
          <a:p>
            <a:pPr algn="ctr" eaLnBrk="1" hangingPunct="1"/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passa a ser um privilégio, um desafio e um dever. </a:t>
            </a:r>
          </a:p>
          <a:p>
            <a:pPr algn="ctr" eaLnBrk="1" hangingPunct="1"/>
            <a:endParaRPr lang="pt-BR" altLang="pt-BR" sz="2200" dirty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Times New Roman" pitchFamily="18" charset="0"/>
              <a:cs typeface="Aharoni" pitchFamily="2" charset="-79"/>
            </a:endParaRPr>
          </a:p>
          <a:p>
            <a:pPr algn="ctr" eaLnBrk="1" hangingPunct="1"/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Vamos nos colocar nas mãos de Deus</a:t>
            </a:r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, em </a:t>
            </a:r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humildade </a:t>
            </a:r>
            <a:endParaRPr lang="pt-BR" altLang="pt-BR" sz="2200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Times New Roman" pitchFamily="18" charset="0"/>
              <a:cs typeface="Aharoni" pitchFamily="2" charset="-79"/>
            </a:endParaRPr>
          </a:p>
          <a:p>
            <a:pPr algn="ctr" eaLnBrk="1" hangingPunct="1"/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de </a:t>
            </a:r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coração, para que ele </a:t>
            </a:r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nos </a:t>
            </a:r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use da </a:t>
            </a:r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maneira       .</a:t>
            </a:r>
          </a:p>
          <a:p>
            <a:pPr algn="ctr" eaLnBrk="1" hangingPunct="1"/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que </a:t>
            </a:r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lhe </a:t>
            </a:r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aprouver  </a:t>
            </a:r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e nos capacite </a:t>
            </a:r>
            <a:endParaRPr lang="pt-BR" altLang="pt-BR" sz="2200" dirty="0" smtClean="0">
              <a:solidFill>
                <a:schemeClr val="accent6">
                  <a:lumMod val="50000"/>
                </a:schemeClr>
              </a:solidFill>
              <a:latin typeface="Comic Sans MS" pitchFamily="66" charset="0"/>
              <a:ea typeface="Times New Roman" pitchFamily="18" charset="0"/>
              <a:cs typeface="Aharoni" pitchFamily="2" charset="-79"/>
            </a:endParaRPr>
          </a:p>
          <a:p>
            <a:pPr algn="ctr" eaLnBrk="1" hangingPunct="1"/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com </a:t>
            </a:r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a unção </a:t>
            </a:r>
            <a:r>
              <a:rPr lang="pt-BR" altLang="pt-BR" sz="2200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do </a:t>
            </a:r>
            <a:r>
              <a:rPr lang="pt-BR" altLang="pt-BR" sz="2200" dirty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  <a:ea typeface="Times New Roman" pitchFamily="18" charset="0"/>
                <a:cs typeface="Aharoni" pitchFamily="2" charset="-79"/>
              </a:rPr>
              <a:t>Espírito Santo.</a:t>
            </a:r>
          </a:p>
        </p:txBody>
      </p:sp>
      <p:pic>
        <p:nvPicPr>
          <p:cNvPr id="52231" name="Picture 7" descr="C:\Edile\Workshop\Trabalho em Conjunto\TC\congresso2010\EDILE\pcedile1.gif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81736" y="5576588"/>
            <a:ext cx="792163" cy="9024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952850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aixaDeTexto 1"/>
          <p:cNvSpPr txBox="1"/>
          <p:nvPr/>
        </p:nvSpPr>
        <p:spPr>
          <a:xfrm>
            <a:off x="229891" y="1052736"/>
            <a:ext cx="8662589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t-BR" sz="36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rPr>
              <a:t>Presenteou a cada um de nós com vasos ainda em barro úmido, fáceis de serem moldados. </a:t>
            </a:r>
          </a:p>
          <a:p>
            <a:pPr algn="ctr"/>
            <a:endParaRPr lang="pt-BR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latin typeface="+mj-lt"/>
            </a:endParaRPr>
          </a:p>
          <a:p>
            <a:pPr algn="ctr"/>
            <a:endParaRPr lang="pt-BR" sz="36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endParaRPr lang="pt-BR" sz="36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endParaRPr lang="pt-BR" sz="36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endParaRPr lang="pt-BR" sz="3600" b="1" cap="all" dirty="0" smtClean="0">
              <a:ln w="90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  <a:p>
            <a:pPr algn="ctr"/>
            <a:r>
              <a:rPr lang="pt-BR" sz="3600" b="1" cap="all" dirty="0" smtClean="0">
                <a:ln w="9000" cmpd="sng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/>
                <a:latin typeface="+mj-lt"/>
              </a:rPr>
              <a:t>Não esperem tais vasos secarem.</a:t>
            </a:r>
            <a:endParaRPr lang="pt-BR" sz="3600" b="1" cap="all" dirty="0">
              <a:ln w="9000" cmpd="sng">
                <a:solidFill>
                  <a:schemeClr val="bg1"/>
                </a:solidFill>
                <a:prstDash val="solid"/>
              </a:ln>
              <a:solidFill>
                <a:schemeClr val="accent2">
                  <a:lumMod val="75000"/>
                </a:schemeClr>
              </a:solidFill>
              <a:effectLst/>
              <a:latin typeface="+mj-lt"/>
            </a:endParaRPr>
          </a:p>
        </p:txBody>
      </p:sp>
      <p:sp>
        <p:nvSpPr>
          <p:cNvPr id="7" name="Retângulo 6"/>
          <p:cNvSpPr/>
          <p:nvPr/>
        </p:nvSpPr>
        <p:spPr>
          <a:xfrm>
            <a:off x="3194341" y="0"/>
            <a:ext cx="2755319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sz="5400" b="1" cap="all" dirty="0">
                <a:ln w="9000" cmpd="sng">
                  <a:solidFill>
                    <a:schemeClr val="accent3">
                      <a:lumMod val="60000"/>
                      <a:lumOff val="40000"/>
                    </a:schemeClr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reflection blurRad="12700" stA="28000" endPos="45000" dist="1000" dir="5400000" sy="-100000" algn="bl" rotWithShape="0"/>
                </a:effectLst>
              </a:rPr>
              <a:t>DEUS</a:t>
            </a:r>
          </a:p>
        </p:txBody>
      </p:sp>
      <p:pic>
        <p:nvPicPr>
          <p:cNvPr id="8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97731955"/>
              </p:ext>
            </p:extLst>
          </p:nvPr>
        </p:nvGraphicFramePr>
        <p:xfrm>
          <a:off x="179512" y="6182177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7361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512" y="6182177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57350" name="Picture 6" descr="Resultado de imagem para vaso de barro moldável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158" y="2883396"/>
            <a:ext cx="3511683" cy="234580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9534660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5362" name="Group 2"/>
          <p:cNvGrpSpPr>
            <a:grpSpLocks/>
          </p:cNvGrpSpPr>
          <p:nvPr/>
        </p:nvGrpSpPr>
        <p:grpSpPr bwMode="auto">
          <a:xfrm>
            <a:off x="685800" y="-838200"/>
            <a:ext cx="7989888" cy="7696200"/>
            <a:chOff x="0" y="-528"/>
            <a:chExt cx="5465" cy="4848"/>
          </a:xfrm>
        </p:grpSpPr>
        <p:sp>
          <p:nvSpPr>
            <p:cNvPr id="136195" name="Text Box 3">
              <a:hlinkClick r:id="rId3" action="ppaction://hlinksldjump"/>
            </p:cNvPr>
            <p:cNvSpPr txBox="1">
              <a:spLocks noChangeArrowheads="1"/>
            </p:cNvSpPr>
            <p:nvPr/>
          </p:nvSpPr>
          <p:spPr bwMode="auto">
            <a:xfrm>
              <a:off x="0" y="1488"/>
              <a:ext cx="5465" cy="1764"/>
            </a:xfrm>
            <a:prstGeom prst="rect">
              <a:avLst/>
            </a:prstGeom>
            <a:noFill/>
            <a:ln w="6350">
              <a:noFill/>
              <a:miter lim="800000"/>
              <a:headEnd/>
              <a:tailEnd/>
            </a:ln>
            <a:effectLst/>
          </p:spPr>
          <p:txBody>
            <a:bodyPr>
              <a:spAutoFit/>
            </a:bodyPr>
            <a:lstStyle/>
            <a:p>
              <a:pPr algn="ctr">
                <a:defRPr/>
              </a:pPr>
              <a:r>
                <a:rPr lang="pt-BR" sz="4000" b="1" dirty="0">
                  <a:solidFill>
                    <a:schemeClr val="accent2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</a:rPr>
                <a:t> </a:t>
              </a:r>
              <a:r>
                <a:rPr lang="pt-BR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O problema de um </a:t>
              </a:r>
            </a:p>
            <a:p>
              <a:pPr algn="ctr">
                <a:defRPr/>
              </a:pPr>
              <a:r>
                <a:rPr lang="pt-BR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é problema de todos, </a:t>
              </a:r>
            </a:p>
            <a:p>
              <a:pPr algn="ctr">
                <a:defRPr/>
              </a:pPr>
              <a:r>
                <a:rPr lang="pt-BR" sz="4000" b="1" dirty="0">
                  <a:solidFill>
                    <a:srgbClr val="000000"/>
                  </a:solidFill>
                  <a:effectLst>
                    <a:outerShdw blurRad="38100" dist="38100" dir="2700000" algn="tl">
                      <a:srgbClr val="C0C0C0"/>
                    </a:outerShdw>
                  </a:effectLst>
                  <a:latin typeface="Comic Sans MS" pitchFamily="66" charset="0"/>
                </a:rPr>
                <a:t>quando convivemos em comunidade.</a:t>
              </a:r>
              <a:r>
                <a:rPr lang="pt-BR" sz="4000" b="1" dirty="0">
                  <a:solidFill>
                    <a:srgbClr val="000000"/>
                  </a:solidFill>
                  <a:latin typeface="Comic Sans MS" pitchFamily="66" charset="0"/>
                </a:rPr>
                <a:t> </a:t>
              </a:r>
            </a:p>
          </p:txBody>
        </p:sp>
        <p:pic>
          <p:nvPicPr>
            <p:cNvPr id="15364" name="Picture 4" descr="j0303444"/>
            <p:cNvPicPr>
              <a:picLocks noChangeAspect="1" noChangeArrowheads="1" noCrop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247" y="3042"/>
              <a:ext cx="3318" cy="1278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365" name="Picture 5" descr="j0303436"/>
            <p:cNvPicPr>
              <a:picLocks noChangeAspect="1" noChangeArrowheads="1" noCrop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968" y="-528"/>
              <a:ext cx="1743" cy="1759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pic>
        <p:nvPicPr>
          <p:cNvPr id="6" name="Imagem 10" descr="equipe 3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7584" y="0"/>
            <a:ext cx="7529983" cy="69500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tângulo 6"/>
          <p:cNvSpPr/>
          <p:nvPr/>
        </p:nvSpPr>
        <p:spPr>
          <a:xfrm>
            <a:off x="3143250" y="2314575"/>
            <a:ext cx="3429000" cy="240030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O problema de um é problema de todos, quando convivemos em comunidade.</a:t>
            </a:r>
            <a:r>
              <a:rPr lang="pt-BR" sz="3000" b="1" dirty="0">
                <a:solidFill>
                  <a:srgbClr val="FFFFFF"/>
                </a:solidFill>
                <a:latin typeface="Comic Sans MS" pitchFamily="66" charset="0"/>
              </a:rPr>
              <a:t> </a:t>
            </a:r>
            <a:r>
              <a:rPr lang="pt-BR" sz="3000" b="1" dirty="0">
                <a:solidFill>
                  <a:srgbClr val="FFFFFF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Comic Sans MS" pitchFamily="66" charset="0"/>
              </a:rPr>
              <a:t> 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Conteúdo 2"/>
          <p:cNvSpPr>
            <a:spLocks noGrp="1"/>
          </p:cNvSpPr>
          <p:nvPr>
            <p:ph idx="1"/>
          </p:nvPr>
        </p:nvSpPr>
        <p:spPr>
          <a:xfrm>
            <a:off x="457200" y="1711349"/>
            <a:ext cx="8229600" cy="4525963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pt-BR" b="1" dirty="0"/>
              <a:t>O caminho da aprendizagem:</a:t>
            </a:r>
            <a:endParaRPr lang="pt-BR" dirty="0"/>
          </a:p>
          <a:p>
            <a:pPr lvl="0"/>
            <a:r>
              <a:rPr lang="pt-BR" dirty="0"/>
              <a:t>sentir necessidade</a:t>
            </a:r>
          </a:p>
          <a:p>
            <a:pPr lvl="0"/>
            <a:r>
              <a:rPr lang="pt-BR" dirty="0"/>
              <a:t>identificar motivações</a:t>
            </a:r>
          </a:p>
          <a:p>
            <a:pPr lvl="0"/>
            <a:r>
              <a:rPr lang="pt-BR" dirty="0"/>
              <a:t>ser convincente</a:t>
            </a:r>
          </a:p>
          <a:p>
            <a:pPr lvl="0"/>
            <a:r>
              <a:rPr lang="pt-BR" dirty="0"/>
              <a:t>diálogo</a:t>
            </a:r>
          </a:p>
          <a:p>
            <a:pPr lvl="0"/>
            <a:r>
              <a:rPr lang="pt-BR" dirty="0"/>
              <a:t>exemplo</a:t>
            </a:r>
          </a:p>
          <a:p>
            <a:pPr lvl="0"/>
            <a:r>
              <a:rPr lang="pt-BR" dirty="0"/>
              <a:t>decisão</a:t>
            </a:r>
          </a:p>
          <a:p>
            <a:pPr lvl="0"/>
            <a:r>
              <a:rPr lang="pt-BR" dirty="0"/>
              <a:t>experimentação</a:t>
            </a:r>
          </a:p>
          <a:p>
            <a:pPr lvl="0"/>
            <a:r>
              <a:rPr lang="pt-BR" dirty="0" smtClean="0"/>
              <a:t>reforço</a:t>
            </a:r>
            <a:endParaRPr lang="pt-BR" dirty="0"/>
          </a:p>
        </p:txBody>
      </p:sp>
      <p:sp>
        <p:nvSpPr>
          <p:cNvPr id="4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Implantando o </a:t>
            </a:r>
            <a:br>
              <a:rPr lang="pt-BR" dirty="0" smtClean="0">
                <a:latin typeface="Comic Sans MS" panose="030F0702030302020204" pitchFamily="66" charset="0"/>
              </a:rPr>
            </a:br>
            <a:r>
              <a:rPr lang="pt-BR" dirty="0" smtClean="0">
                <a:latin typeface="Comic Sans MS" panose="030F0702030302020204" pitchFamily="66" charset="0"/>
              </a:rPr>
              <a:t>Trabalhando em conjunto</a:t>
            </a:r>
            <a:endParaRPr lang="pt-BR" dirty="0">
              <a:latin typeface="Comic Sans MS" panose="030F0702030302020204" pitchFamily="66" charset="0"/>
            </a:endParaRPr>
          </a:p>
        </p:txBody>
      </p:sp>
      <p:pic>
        <p:nvPicPr>
          <p:cNvPr id="7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565353812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3490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27896222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pt-BR" dirty="0" smtClean="0">
                <a:latin typeface="Comic Sans MS" panose="030F0702030302020204" pitchFamily="66" charset="0"/>
              </a:rPr>
              <a:t>Implantando o</a:t>
            </a:r>
            <a:br>
              <a:rPr lang="pt-BR" dirty="0" smtClean="0">
                <a:latin typeface="Comic Sans MS" panose="030F0702030302020204" pitchFamily="66" charset="0"/>
              </a:rPr>
            </a:br>
            <a:r>
              <a:rPr lang="pt-BR" dirty="0" smtClean="0">
                <a:latin typeface="Comic Sans MS" panose="030F0702030302020204" pitchFamily="66" charset="0"/>
              </a:rPr>
              <a:t>Trabalho em Conjunto</a:t>
            </a:r>
            <a:endParaRPr lang="pt-BR" dirty="0">
              <a:latin typeface="Comic Sans MS" panose="030F0702030302020204" pitchFamily="66" charset="0"/>
            </a:endParaRPr>
          </a:p>
        </p:txBody>
      </p:sp>
      <p:sp>
        <p:nvSpPr>
          <p:cNvPr id="3" name="Subtítu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622920"/>
          </a:xfrm>
        </p:spPr>
        <p:txBody>
          <a:bodyPr/>
          <a:lstStyle/>
          <a:p>
            <a:r>
              <a:rPr lang="pt-BR" sz="4000" dirty="0" smtClean="0">
                <a:solidFill>
                  <a:schemeClr val="tx1"/>
                </a:solidFill>
              </a:rPr>
              <a:t>Relacionamentos</a:t>
            </a:r>
            <a:endParaRPr lang="pt-BR" altLang="pt-BR" sz="4000" dirty="0">
              <a:solidFill>
                <a:schemeClr val="tx1"/>
              </a:solidFill>
              <a:cs typeface="Arial" charset="0"/>
            </a:endParaRPr>
          </a:p>
          <a:p>
            <a:endParaRPr lang="pt-BR" sz="2400" dirty="0">
              <a:solidFill>
                <a:schemeClr val="tx1"/>
              </a:solidFill>
            </a:endParaRPr>
          </a:p>
        </p:txBody>
      </p:sp>
      <p:pic>
        <p:nvPicPr>
          <p:cNvPr id="6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4" name="Objeto 3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093724907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3103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Object 4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6385417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3" name="Retângulo 4"/>
          <p:cNvSpPr>
            <a:spLocks noChangeArrowheads="1"/>
          </p:cNvSpPr>
          <p:nvPr/>
        </p:nvSpPr>
        <p:spPr bwMode="auto">
          <a:xfrm>
            <a:off x="250585" y="1798072"/>
            <a:ext cx="2809247" cy="358437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eaLnBrk="1" hangingPunct="1">
              <a:lnSpc>
                <a:spcPct val="150000"/>
              </a:lnSpc>
            </a:pPr>
            <a:r>
              <a:rPr lang="pt-BR" altLang="pt-BR" sz="2200" b="1" dirty="0" smtClean="0">
                <a:cs typeface="Arial" charset="0"/>
              </a:rPr>
              <a:t>É na interação desses t</a:t>
            </a:r>
            <a:r>
              <a:rPr lang="pt-BR" altLang="pt-BR" sz="2200" b="1" dirty="0" smtClean="0">
                <a:cs typeface="Arial" charset="0"/>
              </a:rPr>
              <a:t>rês </a:t>
            </a:r>
            <a:r>
              <a:rPr lang="pt-BR" altLang="pt-BR" sz="2200" b="1" dirty="0" smtClean="0">
                <a:cs typeface="Arial" charset="0"/>
              </a:rPr>
              <a:t>ambientes </a:t>
            </a:r>
            <a:r>
              <a:rPr lang="pt-BR" altLang="pt-BR" sz="2200" b="1" dirty="0" smtClean="0">
                <a:cs typeface="Arial" charset="0"/>
              </a:rPr>
              <a:t>que os </a:t>
            </a:r>
            <a:r>
              <a:rPr lang="pt-BR" altLang="pt-BR" sz="2200" b="1" dirty="0" smtClean="0">
                <a:cs typeface="Arial" charset="0"/>
              </a:rPr>
              <a:t>princípios bíblicos </a:t>
            </a:r>
            <a:r>
              <a:rPr lang="pt-BR" altLang="pt-BR" sz="2200" b="1" dirty="0" smtClean="0">
                <a:cs typeface="Arial" charset="0"/>
              </a:rPr>
              <a:t>serão </a:t>
            </a:r>
            <a:r>
              <a:rPr lang="pt-BR" altLang="pt-BR" sz="2200" b="1" dirty="0" smtClean="0">
                <a:cs typeface="Arial" charset="0"/>
              </a:rPr>
              <a:t>relacionados com o dia a dia da criança. </a:t>
            </a:r>
            <a:endParaRPr lang="pt-BR" altLang="pt-BR" sz="2200" b="1" dirty="0">
              <a:cs typeface="Arial" charset="0"/>
            </a:endParaRPr>
          </a:p>
        </p:txBody>
      </p:sp>
      <p:pic>
        <p:nvPicPr>
          <p:cNvPr id="3" name="Imagem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55472" y="1484784"/>
            <a:ext cx="2758771" cy="4617391"/>
          </a:xfrm>
          <a:prstGeom prst="rect">
            <a:avLst/>
          </a:prstGeom>
        </p:spPr>
      </p:pic>
      <p:pic>
        <p:nvPicPr>
          <p:cNvPr id="12" name="Imagem 11" descr="power 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15203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0273" name="CorelDRAW" r:id="rId5" imgW="1222248" imgH="1176528" progId="CorelDraw.Graphic.15">
                  <p:embed/>
                </p:oleObj>
              </mc:Choice>
              <mc:Fallback>
                <p:oleObj name="CorelDRAW" r:id="rId5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6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2877131" y="188640"/>
            <a:ext cx="35154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200" b="1" dirty="0">
                <a:cs typeface="Arial" charset="0"/>
              </a:rPr>
              <a:t>Esses três pilares, constituem a base de nossa </a:t>
            </a:r>
            <a:r>
              <a:rPr lang="pt-BR" altLang="pt-BR" sz="2200" b="1" dirty="0" smtClean="0">
                <a:cs typeface="Arial" charset="0"/>
              </a:rPr>
              <a:t>visão.</a:t>
            </a:r>
            <a:endParaRPr lang="pt-BR" sz="2200" dirty="0"/>
          </a:p>
        </p:txBody>
      </p:sp>
      <p:sp>
        <p:nvSpPr>
          <p:cNvPr id="4" name="Retângulo 3"/>
          <p:cNvSpPr/>
          <p:nvPr/>
        </p:nvSpPr>
        <p:spPr>
          <a:xfrm>
            <a:off x="6209883" y="1798072"/>
            <a:ext cx="2909001" cy="409221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>
              <a:lnSpc>
                <a:spcPct val="150000"/>
              </a:lnSpc>
            </a:pPr>
            <a:r>
              <a:rPr lang="pt-BR" altLang="pt-BR" sz="2200" b="1" dirty="0" smtClean="0">
                <a:cs typeface="Arial" charset="0"/>
              </a:rPr>
              <a:t>Assim ela</a:t>
            </a:r>
          </a:p>
          <a:p>
            <a:pPr marL="342900" indent="-342900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altLang="pt-BR" sz="2200" b="1" dirty="0" smtClean="0">
                <a:cs typeface="Arial" charset="0"/>
              </a:rPr>
              <a:t>Adquiri </a:t>
            </a:r>
            <a:r>
              <a:rPr lang="pt-BR" altLang="pt-BR" sz="2200" b="1" dirty="0">
                <a:cs typeface="Arial" charset="0"/>
              </a:rPr>
              <a:t>conhecimento, </a:t>
            </a:r>
            <a:endParaRPr lang="pt-BR" altLang="pt-BR" sz="2200" b="1" dirty="0" smtClean="0">
              <a:cs typeface="Arial" charset="0"/>
            </a:endParaRPr>
          </a:p>
          <a:p>
            <a:pPr marL="342900" indent="-342900" eaLnBrk="1" hangingPunct="1">
              <a:lnSpc>
                <a:spcPct val="150000"/>
              </a:lnSpc>
              <a:buFont typeface="Courier New" panose="02070309020205020404" pitchFamily="49" charset="0"/>
              <a:buChar char="o"/>
            </a:pPr>
            <a:r>
              <a:rPr lang="pt-BR" altLang="pt-BR" sz="2200" b="1" dirty="0" smtClean="0">
                <a:cs typeface="Arial" charset="0"/>
              </a:rPr>
              <a:t>Desenvolve: 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cs typeface="Arial" charset="0"/>
              </a:rPr>
              <a:t>valores</a:t>
            </a:r>
            <a:r>
              <a:rPr lang="pt-BR" altLang="pt-BR" sz="2200" b="1" dirty="0">
                <a:cs typeface="Arial" charset="0"/>
              </a:rPr>
              <a:t>, </a:t>
            </a:r>
            <a:endParaRPr lang="pt-BR" altLang="pt-BR" sz="2200" b="1" dirty="0" smtClean="0">
              <a:cs typeface="Arial" charset="0"/>
            </a:endParaRP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cs typeface="Arial" charset="0"/>
              </a:rPr>
              <a:t>senso crítico</a:t>
            </a:r>
          </a:p>
          <a:p>
            <a:pPr marL="800100" lvl="1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pt-BR" altLang="pt-BR" sz="2200" b="1" dirty="0" smtClean="0">
                <a:cs typeface="Arial" charset="0"/>
              </a:rPr>
              <a:t>postura </a:t>
            </a:r>
            <a:r>
              <a:rPr lang="pt-BR" altLang="pt-BR" sz="2200" b="1" dirty="0">
                <a:cs typeface="Arial" charset="0"/>
              </a:rPr>
              <a:t>de vida. 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48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Imagem 11" descr="power 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3" name="Objeto 12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1429804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61443" name="CorelDRAW" r:id="rId4" imgW="1222248" imgH="1176528" progId="CorelDraw.Graphic.15">
                  <p:embed/>
                </p:oleObj>
              </mc:Choice>
              <mc:Fallback>
                <p:oleObj name="CorelDRAW" r:id="rId4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2" name="Retângulo 1"/>
          <p:cNvSpPr/>
          <p:nvPr/>
        </p:nvSpPr>
        <p:spPr>
          <a:xfrm>
            <a:off x="2877131" y="188640"/>
            <a:ext cx="35154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t-BR" altLang="pt-BR" sz="2200" b="1" dirty="0">
                <a:cs typeface="Arial" charset="0"/>
              </a:rPr>
              <a:t>Esses três pilares, constituem a base de nossa </a:t>
            </a:r>
            <a:r>
              <a:rPr lang="pt-BR" altLang="pt-BR" sz="2200" b="1" dirty="0" smtClean="0">
                <a:cs typeface="Arial" charset="0"/>
              </a:rPr>
              <a:t>visão.</a:t>
            </a:r>
            <a:endParaRPr lang="pt-BR" sz="2200" dirty="0"/>
          </a:p>
        </p:txBody>
      </p:sp>
      <p:pic>
        <p:nvPicPr>
          <p:cNvPr id="9" name="Picture 2" descr="D:\edile\Edile\Desenhos do livro MANUAL PRÁTICO PARA O CULTO INFANTIL\FIGURAS HUMANAS\Humano - Meninas\Menina - 12.jpg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 flipH="1">
            <a:off x="3328000" y="1583782"/>
            <a:ext cx="2208222" cy="3488293"/>
          </a:xfrm>
          <a:prstGeom prst="rect">
            <a:avLst/>
          </a:prstGeom>
          <a:noFill/>
        </p:spPr>
      </p:pic>
      <p:sp>
        <p:nvSpPr>
          <p:cNvPr id="11" name="Seta para a direita 10"/>
          <p:cNvSpPr/>
          <p:nvPr/>
        </p:nvSpPr>
        <p:spPr>
          <a:xfrm>
            <a:off x="249810" y="1857364"/>
            <a:ext cx="3143272" cy="35004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b="1" dirty="0">
              <a:solidFill>
                <a:schemeClr val="accent4">
                  <a:lumMod val="50000"/>
                </a:schemeClr>
              </a:solidFill>
              <a:latin typeface="Verdana" pitchFamily="34" charset="0"/>
            </a:endParaRPr>
          </a:p>
        </p:txBody>
      </p:sp>
      <p:sp>
        <p:nvSpPr>
          <p:cNvPr id="8" name="CaixaDeTexto 7"/>
          <p:cNvSpPr txBox="1"/>
          <p:nvPr/>
        </p:nvSpPr>
        <p:spPr>
          <a:xfrm>
            <a:off x="179512" y="2989401"/>
            <a:ext cx="307126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2000" b="1" dirty="0" smtClean="0">
                <a:solidFill>
                  <a:schemeClr val="bg1"/>
                </a:solidFill>
                <a:latin typeface="Verdana" pitchFamily="34" charset="0"/>
              </a:rPr>
              <a:t>Desenvolvimento </a:t>
            </a:r>
          </a:p>
          <a:p>
            <a:r>
              <a:rPr lang="pt-BR" sz="2000" b="1" dirty="0" smtClean="0">
                <a:solidFill>
                  <a:schemeClr val="bg1"/>
                </a:solidFill>
                <a:latin typeface="Verdana" pitchFamily="34" charset="0"/>
              </a:rPr>
              <a:t>cognitivo, espiritual e afetivo </a:t>
            </a:r>
            <a:r>
              <a:rPr lang="pt-BR" sz="2000" b="1" dirty="0" smtClean="0">
                <a:solidFill>
                  <a:schemeClr val="bg1"/>
                </a:solidFill>
                <a:latin typeface="Verdana" pitchFamily="34" charset="0"/>
              </a:rPr>
              <a:t>d</a:t>
            </a:r>
            <a:r>
              <a:rPr lang="pt-BR" sz="2000" b="1" dirty="0" smtClean="0">
                <a:solidFill>
                  <a:schemeClr val="bg1"/>
                </a:solidFill>
                <a:latin typeface="Verdana" pitchFamily="34" charset="0"/>
              </a:rPr>
              <a:t>a criança</a:t>
            </a:r>
            <a:endParaRPr lang="pt-BR" sz="2000" b="1" dirty="0">
              <a:solidFill>
                <a:schemeClr val="bg1"/>
              </a:solidFill>
              <a:latin typeface="Verdana" pitchFamily="34" charset="0"/>
            </a:endParaRPr>
          </a:p>
        </p:txBody>
      </p:sp>
      <p:sp>
        <p:nvSpPr>
          <p:cNvPr id="10" name="Explosão 2 9"/>
          <p:cNvSpPr/>
          <p:nvPr/>
        </p:nvSpPr>
        <p:spPr>
          <a:xfrm>
            <a:off x="5321908" y="214290"/>
            <a:ext cx="3786182" cy="5951014"/>
          </a:xfrm>
          <a:prstGeom prst="irregularSeal2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pt-BR" sz="4800" b="1" dirty="0">
                <a:latin typeface="Verdana" pitchFamily="34" charset="0"/>
              </a:rPr>
              <a:t>DIA</a:t>
            </a:r>
          </a:p>
          <a:p>
            <a:pPr algn="ctr"/>
            <a:r>
              <a:rPr lang="pt-BR" sz="4800" b="1" dirty="0">
                <a:latin typeface="Verdana" pitchFamily="34" charset="0"/>
              </a:rPr>
              <a:t>A DIA</a:t>
            </a:r>
          </a:p>
        </p:txBody>
      </p:sp>
    </p:spTree>
    <p:extLst>
      <p:ext uri="{BB962C8B-B14F-4D97-AF65-F5344CB8AC3E}">
        <p14:creationId xmlns:p14="http://schemas.microsoft.com/office/powerpoint/2010/main" val="26276819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title"/>
          </p:nvPr>
        </p:nvSpPr>
        <p:spPr>
          <a:xfrm>
            <a:off x="467544" y="476672"/>
            <a:ext cx="4690864" cy="1162050"/>
          </a:xfrm>
        </p:spPr>
        <p:txBody>
          <a:bodyPr/>
          <a:lstStyle/>
          <a:p>
            <a:r>
              <a:rPr lang="pt-BR" sz="3200" dirty="0" smtClean="0"/>
              <a:t>IGREJA</a:t>
            </a:r>
            <a:br>
              <a:rPr lang="pt-BR" sz="3200" dirty="0" smtClean="0"/>
            </a:br>
            <a:r>
              <a:rPr lang="pt-BR" sz="2800" dirty="0" smtClean="0"/>
              <a:t>(EBD – uma vez por semana) </a:t>
            </a:r>
            <a:endParaRPr lang="pt-BR" sz="2800" dirty="0"/>
          </a:p>
        </p:txBody>
      </p:sp>
      <p:pic>
        <p:nvPicPr>
          <p:cNvPr id="5" name="Espaço Reservado para Conteúdo 4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24128" y="692696"/>
            <a:ext cx="2811746" cy="4706056"/>
          </a:xfrm>
        </p:spPr>
      </p:pic>
      <p:sp>
        <p:nvSpPr>
          <p:cNvPr id="4" name="Espaço Reservado para Texto 3"/>
          <p:cNvSpPr>
            <a:spLocks noGrp="1"/>
          </p:cNvSpPr>
          <p:nvPr>
            <p:ph type="body" sz="half" idx="2"/>
          </p:nvPr>
        </p:nvSpPr>
        <p:spPr>
          <a:xfrm>
            <a:off x="457200" y="1867148"/>
            <a:ext cx="4690864" cy="4226148"/>
          </a:xfrm>
        </p:spPr>
        <p:txBody>
          <a:bodyPr/>
          <a:lstStyle/>
          <a:p>
            <a:pPr marL="457200" indent="-457200">
              <a:buBlip>
                <a:blip r:embed="rId4"/>
              </a:buBlip>
            </a:pPr>
            <a:r>
              <a:rPr lang="pt-BR" sz="2800" dirty="0" smtClean="0"/>
              <a:t>Ministrado por facilitadores (professores)</a:t>
            </a:r>
          </a:p>
          <a:p>
            <a:pPr marL="457200" indent="-457200">
              <a:buBlip>
                <a:blip r:embed="rId4"/>
              </a:buBlip>
            </a:pPr>
            <a:endParaRPr lang="pt-BR" sz="2800" dirty="0"/>
          </a:p>
          <a:p>
            <a:pPr marL="457200" indent="-457200">
              <a:buBlip>
                <a:blip r:embed="rId4"/>
              </a:buBlip>
            </a:pPr>
            <a:r>
              <a:rPr lang="pt-BR" sz="2800" dirty="0" smtClean="0"/>
              <a:t>Ensino por princípio</a:t>
            </a:r>
          </a:p>
          <a:p>
            <a:pPr marL="457200" indent="-457200">
              <a:buBlip>
                <a:blip r:embed="rId4"/>
              </a:buBlip>
            </a:pPr>
            <a:endParaRPr lang="pt-BR" sz="2800" dirty="0"/>
          </a:p>
          <a:p>
            <a:pPr marL="457200" indent="-457200">
              <a:buBlip>
                <a:blip r:embed="rId4"/>
              </a:buBlip>
            </a:pPr>
            <a:r>
              <a:rPr lang="pt-BR" sz="2800" dirty="0" smtClean="0"/>
              <a:t>Vivenciam o princípio </a:t>
            </a:r>
          </a:p>
          <a:p>
            <a:pPr marL="457200" indent="-457200">
              <a:buBlip>
                <a:blip r:embed="rId4"/>
              </a:buBlip>
            </a:pPr>
            <a:endParaRPr lang="pt-BR" sz="2800" dirty="0" smtClean="0"/>
          </a:p>
          <a:p>
            <a:pPr marL="457200" indent="-457200">
              <a:buBlip>
                <a:blip r:embed="rId4"/>
              </a:buBlip>
            </a:pPr>
            <a:r>
              <a:rPr lang="pt-BR" sz="2800" dirty="0" smtClean="0"/>
              <a:t>Recebem a base Bíblia</a:t>
            </a:r>
            <a:endParaRPr lang="pt-BR" sz="2800" dirty="0"/>
          </a:p>
        </p:txBody>
      </p:sp>
      <p:sp>
        <p:nvSpPr>
          <p:cNvPr id="6" name="Seta para a direita listrada 5"/>
          <p:cNvSpPr/>
          <p:nvPr/>
        </p:nvSpPr>
        <p:spPr>
          <a:xfrm rot="2719513">
            <a:off x="5079078" y="3798344"/>
            <a:ext cx="874266" cy="576064"/>
          </a:xfrm>
          <a:prstGeom prst="stripedRightArrow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pic>
        <p:nvPicPr>
          <p:cNvPr id="7" name="Imagem 11" descr="power 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5823717"/>
            <a:ext cx="9144000" cy="103428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8" name="Objeto 7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641152035"/>
              </p:ext>
            </p:extLst>
          </p:nvPr>
        </p:nvGraphicFramePr>
        <p:xfrm>
          <a:off x="179388" y="6256338"/>
          <a:ext cx="504825" cy="48577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54286" name="CorelDRAW" r:id="rId6" imgW="1222248" imgH="1176528" progId="CorelDraw.Graphic.15">
                  <p:embed/>
                </p:oleObj>
              </mc:Choice>
              <mc:Fallback>
                <p:oleObj name="CorelDRAW" r:id="rId6" imgW="1222248" imgH="1176528" progId="CorelDraw.Graphic.15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7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179388" y="6256338"/>
                        <a:ext cx="504825" cy="485775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7013077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</p:cBhvr>
                                      <p:by x="150000" y="15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9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0" dur="500" fill="hold"/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1" animBg="1"/>
    </p:bldLst>
  </p:timing>
</p:sld>
</file>

<file path=ppt/theme/theme1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</a:spPr>
      <a:bodyPr anchor="ctr"/>
      <a:lstStyle>
        <a:defPPr algn="ctr">
          <a:defRPr/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</a:objectDefaults>
  <a:extraClrSchemeLst/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Escritório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6446</TotalTime>
  <Words>1836</Words>
  <Application>Microsoft Office PowerPoint</Application>
  <PresentationFormat>Apresentação na tela (4:3)</PresentationFormat>
  <Paragraphs>315</Paragraphs>
  <Slides>45</Slides>
  <Notes>8</Notes>
  <HiddenSlides>0</HiddenSlides>
  <MMClips>0</MMClips>
  <ScaleCrop>false</ScaleCrop>
  <HeadingPairs>
    <vt:vector size="6" baseType="variant">
      <vt:variant>
        <vt:lpstr>Tema</vt:lpstr>
      </vt:variant>
      <vt:variant>
        <vt:i4>1</vt:i4>
      </vt:variant>
      <vt:variant>
        <vt:lpstr>Servidores OLE incorporados</vt:lpstr>
      </vt:variant>
      <vt:variant>
        <vt:i4>1</vt:i4>
      </vt:variant>
      <vt:variant>
        <vt:lpstr>Títulos de slides</vt:lpstr>
      </vt:variant>
      <vt:variant>
        <vt:i4>45</vt:i4>
      </vt:variant>
    </vt:vector>
  </HeadingPairs>
  <TitlesOfParts>
    <vt:vector size="47" baseType="lpstr">
      <vt:lpstr>Tema do Office</vt:lpstr>
      <vt:lpstr>CorelDRAW</vt:lpstr>
      <vt:lpstr>Implantando o Trabalho em Conjunto</vt:lpstr>
      <vt:lpstr>Implantando o Trabalho em Conjunto</vt:lpstr>
      <vt:lpstr>Apresentação do PowerPoint</vt:lpstr>
      <vt:lpstr>Apresentação do PowerPoint</vt:lpstr>
      <vt:lpstr>Implantando o  Trabalhando em conjunto</vt:lpstr>
      <vt:lpstr>Implantando o Trabalho em Conjunto</vt:lpstr>
      <vt:lpstr>Apresentação do PowerPoint</vt:lpstr>
      <vt:lpstr>Apresentação do PowerPoint</vt:lpstr>
      <vt:lpstr>IGREJA (EBD – uma vez por semana) </vt:lpstr>
      <vt:lpstr>LAR Todos os dias a toda hora que houver oportunidade</vt:lpstr>
      <vt:lpstr>Célula  (Pequenos grupos)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Trabalhando com princípios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Sistema de rodízio de pais</vt:lpstr>
      <vt:lpstr>Sistema de rodízio de pais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Evangelismo por amizade</vt:lpstr>
      <vt:lpstr>Evangelismo por amizade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Células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Edile</dc:creator>
  <cp:lastModifiedBy>Bia Della</cp:lastModifiedBy>
  <cp:revision>141</cp:revision>
  <dcterms:created xsi:type="dcterms:W3CDTF">2009-03-12T13:22:48Z</dcterms:created>
  <dcterms:modified xsi:type="dcterms:W3CDTF">2017-03-25T19:00:12Z</dcterms:modified>
</cp:coreProperties>
</file>